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/>
    <p:restoredTop sz="94610"/>
  </p:normalViewPr>
  <p:slideViewPr>
    <p:cSldViewPr snapToGrid="0" snapToObjects="1">
      <p:cViewPr varScale="1">
        <p:scale>
          <a:sx n="74" d="100"/>
          <a:sy n="74" d="100"/>
        </p:scale>
        <p:origin x="184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612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work/assets/logo_horizont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640080"/>
            <a:ext cx="3108960" cy="49377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66928" y="1874520"/>
            <a:ext cx="71323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44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Шестерённые</a:t>
            </a:r>
            <a:endParaRPr lang="en-US" sz="4400" dirty="0"/>
          </a:p>
          <a:p>
            <a:pPr marL="0" indent="0">
              <a:buNone/>
            </a:pPr>
            <a:r>
              <a:rPr lang="ru-RU" sz="44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насосы Чешской компании</a:t>
            </a:r>
            <a:r>
              <a:rPr lang="en-US" sz="44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Jihostroj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40080" y="4297680"/>
            <a:ext cx="71323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Линейки Q2 и GHD0 для мобильной гидравлики: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сельскохозяйственная, строительная и погрузочно-разгрузочная техника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640080" y="5440680"/>
            <a:ext cx="7132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Технический подбор • Поставка • Сервисное сопровождение</a:t>
            </a:r>
            <a:endParaRPr lang="en-US" sz="1300" dirty="0"/>
          </a:p>
        </p:txBody>
      </p:sp>
      <p:sp>
        <p:nvSpPr>
          <p:cNvPr id="7" name="Shape 4"/>
          <p:cNvSpPr/>
          <p:nvPr/>
        </p:nvSpPr>
        <p:spPr>
          <a:xfrm>
            <a:off x="8243316" y="0"/>
            <a:ext cx="3962095" cy="6858000"/>
          </a:xfrm>
          <a:prstGeom prst="rect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8183880" y="0"/>
            <a:ext cx="73152" cy="6858000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11" name="Text 6"/>
          <p:cNvSpPr/>
          <p:nvPr/>
        </p:nvSpPr>
        <p:spPr>
          <a:xfrm>
            <a:off x="8229600" y="6263640"/>
            <a:ext cx="396209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600" dirty="0">
                <a:solidFill>
                  <a:srgbClr val="FCB31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Q2 • GHD0</a:t>
            </a:r>
            <a:endParaRPr lang="en-US" sz="1400" dirty="0"/>
          </a:p>
        </p:txBody>
      </p:sp>
      <p:sp>
        <p:nvSpPr>
          <p:cNvPr id="12" name="Shape 7"/>
          <p:cNvSpPr/>
          <p:nvPr/>
        </p:nvSpPr>
        <p:spPr>
          <a:xfrm>
            <a:off x="0" y="6473952"/>
            <a:ext cx="8229600" cy="384048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13" name="Text 8"/>
          <p:cNvSpPr/>
          <p:nvPr/>
        </p:nvSpPr>
        <p:spPr>
          <a:xfrm>
            <a:off x="640080" y="6473952"/>
            <a:ext cx="73152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ООО «ЦЕНТРСНАБ» • г. Чебоксары • Дилер и сервисный центр</a:t>
            </a:r>
            <a:endParaRPr lang="en-US" sz="11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D3D8260-535B-224F-A32E-B08C93C53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456" y="0"/>
            <a:ext cx="3824796" cy="273162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D389B6F-75F8-1F45-981A-D977A16BA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2480" y="2835797"/>
            <a:ext cx="3632772" cy="31992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СЕРИЯ GHD0 / ИСПОЛНЕНИЯ</a:t>
            </a:r>
            <a:endParaRPr lang="en-US" sz="1000" dirty="0"/>
          </a:p>
        </p:txBody>
      </p:sp>
      <p:pic>
        <p:nvPicPr>
          <p:cNvPr id="3" name="Image 0" descr="/home/claude/work/assets/monog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3015" y="292608"/>
            <a:ext cx="59436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777240"/>
            <a:ext cx="10515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0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Конструктивная гибкость для специальных задач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548640" y="2240280"/>
            <a:ext cx="10058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GHD0 собирается под повышенные нагрузки: фланец, вал, направление вращения и подключение — под конкретное применение.</a:t>
            </a:r>
            <a:endParaRPr lang="en-US" sz="1300" dirty="0"/>
          </a:p>
        </p:txBody>
      </p:sp>
      <p:sp>
        <p:nvSpPr>
          <p:cNvPr id="7" name="Shape 4"/>
          <p:cNvSpPr/>
          <p:nvPr/>
        </p:nvSpPr>
        <p:spPr>
          <a:xfrm>
            <a:off x="548640" y="2971800"/>
            <a:ext cx="3657600" cy="310896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48640" y="2971800"/>
            <a:ext cx="3657600" cy="640080"/>
          </a:xfrm>
          <a:prstGeom prst="rect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77240" y="3108960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8F5E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Исполнения корпуса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777240" y="3840480"/>
            <a:ext cx="3200400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spcAft>
                <a:spcPts val="500"/>
              </a:spcAft>
              <a:buSzPct val="100000"/>
              <a:buFont typeface="Wingdings" pitchFamily="2" charset="2"/>
              <a:buChar char="§"/>
            </a:pPr>
            <a:r>
              <a:rPr lang="en-US" sz="11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Односекционное и многосекционное</a:t>
            </a:r>
            <a:endParaRPr lang="en-US" sz="1100" b="1" dirty="0"/>
          </a:p>
          <a:p>
            <a:pPr marL="171450" indent="-171450">
              <a:spcAft>
                <a:spcPts val="500"/>
              </a:spcAft>
              <a:buSzPct val="100000"/>
              <a:buFont typeface="Wingdings" pitchFamily="2" charset="2"/>
              <a:buChar char="§"/>
            </a:pPr>
            <a:r>
              <a:rPr lang="en-US" sz="11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Реверсивное — внутренний или внешний дренаж</a:t>
            </a:r>
            <a:endParaRPr lang="en-US" sz="1100" b="1" dirty="0"/>
          </a:p>
          <a:p>
            <a:pPr marL="171450" indent="-171450">
              <a:spcAft>
                <a:spcPts val="500"/>
              </a:spcAft>
              <a:buSzPct val="100000"/>
              <a:buFont typeface="Wingdings" pitchFamily="2" charset="2"/>
              <a:buChar char="§"/>
            </a:pPr>
            <a:r>
              <a:rPr lang="en-US" sz="11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 передним подшипником — для радиальных и осевых нагрузок</a:t>
            </a:r>
            <a:endParaRPr lang="en-US" sz="1100" b="1" dirty="0"/>
          </a:p>
        </p:txBody>
      </p:sp>
      <p:sp>
        <p:nvSpPr>
          <p:cNvPr id="11" name="Shape 8"/>
          <p:cNvSpPr/>
          <p:nvPr/>
        </p:nvSpPr>
        <p:spPr>
          <a:xfrm>
            <a:off x="4389120" y="2971800"/>
            <a:ext cx="3657600" cy="310896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4389120" y="2971800"/>
            <a:ext cx="3657600" cy="640080"/>
          </a:xfrm>
          <a:prstGeom prst="rect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617720" y="3108960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8F5E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Присоединения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4495800" y="3840480"/>
            <a:ext cx="3200400" cy="19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spcAft>
                <a:spcPts val="500"/>
              </a:spcAft>
              <a:buSzPct val="100000"/>
              <a:buFont typeface="Wingdings" pitchFamily="2" charset="2"/>
              <a:buChar char="§"/>
            </a:pPr>
            <a:r>
              <a:rPr lang="en-US" sz="11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Фланцы: квадратные, SAE A/B, ISO, UNI — 6 типов</a:t>
            </a:r>
            <a:endParaRPr lang="en-US" sz="1100" b="1" dirty="0"/>
          </a:p>
          <a:p>
            <a:pPr marL="171450" indent="-171450">
              <a:spcAft>
                <a:spcPts val="500"/>
              </a:spcAft>
              <a:buSzPct val="100000"/>
              <a:buFont typeface="Wingdings" pitchFamily="2" charset="2"/>
              <a:buChar char="§"/>
            </a:pPr>
            <a:r>
              <a:rPr lang="en-US" sz="11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Валы: конус 1:8, шлицы SAE 9T/11T/13T/15T, UNI 221 — 10 типов</a:t>
            </a:r>
            <a:endParaRPr lang="en-US" sz="1100" b="1" dirty="0"/>
          </a:p>
          <a:p>
            <a:pPr marL="171450" indent="-171450">
              <a:spcAft>
                <a:spcPts val="500"/>
              </a:spcAft>
              <a:buSzPct val="100000"/>
              <a:buFont typeface="Wingdings" pitchFamily="2" charset="2"/>
              <a:buChar char="§"/>
            </a:pPr>
            <a:r>
              <a:rPr lang="en-US" sz="11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Резьба: метрическая, BSP, UNF, фланцевые DIN/SAE</a:t>
            </a:r>
            <a:endParaRPr lang="en-US" sz="1100" b="1" dirty="0"/>
          </a:p>
        </p:txBody>
      </p:sp>
      <p:sp>
        <p:nvSpPr>
          <p:cNvPr id="15" name="Shape 12"/>
          <p:cNvSpPr/>
          <p:nvPr/>
        </p:nvSpPr>
        <p:spPr>
          <a:xfrm>
            <a:off x="8229600" y="2971800"/>
            <a:ext cx="3657600" cy="310896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8229600" y="2971800"/>
            <a:ext cx="3657600" cy="640080"/>
          </a:xfrm>
          <a:prstGeom prst="rect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458200" y="3108960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8F5E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Расположение портов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8458200" y="3840480"/>
            <a:ext cx="3200400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spcAft>
                <a:spcPts val="500"/>
              </a:spcAft>
              <a:buSzPct val="100000"/>
              <a:buFont typeface="Wingdings" pitchFamily="2" charset="2"/>
              <a:buChar char="§"/>
            </a:pPr>
            <a:r>
              <a:rPr lang="en-US" sz="11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Сбоку (в корпусе) — стандарт</a:t>
            </a:r>
            <a:endParaRPr lang="en-US" sz="1100" b="1" dirty="0"/>
          </a:p>
          <a:p>
            <a:pPr marL="171450" indent="-171450">
              <a:spcAft>
                <a:spcPts val="500"/>
              </a:spcAft>
              <a:buSzPct val="100000"/>
              <a:buFont typeface="Wingdings" pitchFamily="2" charset="2"/>
              <a:buChar char="§"/>
            </a:pPr>
            <a:r>
              <a:rPr lang="en-US" sz="11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Аксиально (в крышке) — экономия места</a:t>
            </a:r>
            <a:endParaRPr lang="en-US" sz="1100" b="1" dirty="0"/>
          </a:p>
          <a:p>
            <a:pPr marL="171450" indent="-171450">
              <a:spcAft>
                <a:spcPts val="500"/>
              </a:spcAft>
              <a:buSzPct val="100000"/>
              <a:buFont typeface="Wingdings" pitchFamily="2" charset="2"/>
              <a:buChar char="§"/>
            </a:pPr>
            <a:r>
              <a:rPr lang="en-US" sz="11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Комбинированное — гибкость при монтаже</a:t>
            </a:r>
            <a:endParaRPr lang="en-US" sz="1100" b="1" dirty="0"/>
          </a:p>
        </p:txBody>
      </p:sp>
      <p:sp>
        <p:nvSpPr>
          <p:cNvPr id="19" name="Text 16"/>
          <p:cNvSpPr/>
          <p:nvPr/>
        </p:nvSpPr>
        <p:spPr>
          <a:xfrm>
            <a:off x="548640" y="6217920"/>
            <a:ext cx="110642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390032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Пример кода заказа:  GHD0-22.5R-S03D13-SU07U05-N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11323015" y="6400800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10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8991295" y="640080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kern="0" spc="3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ЦЕНТРСНАБ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СЕРИЯ GHD0 / ПРИМЕНЕНИЕ</a:t>
            </a:r>
            <a:endParaRPr lang="en-US" sz="1000" dirty="0"/>
          </a:p>
        </p:txBody>
      </p:sp>
      <p:pic>
        <p:nvPicPr>
          <p:cNvPr id="3" name="Image 0" descr="/home/claude/work/assets/monog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3015" y="292608"/>
            <a:ext cx="59436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777240"/>
            <a:ext cx="10515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0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Где востребована серия GHD0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548640" y="2240280"/>
            <a:ext cx="10058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ru-RU" sz="13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Там,</a:t>
            </a:r>
            <a:r>
              <a:rPr lang="en-US" sz="13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где нагрузки </a:t>
            </a:r>
            <a:r>
              <a:rPr lang="en-US" sz="1300" dirty="0" err="1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выше</a:t>
            </a:r>
            <a:r>
              <a:rPr lang="en-US" sz="13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300" dirty="0" err="1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средних</a:t>
            </a:r>
            <a:r>
              <a:rPr lang="ru-RU" sz="13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</a:t>
            </a:r>
            <a:r>
              <a:rPr lang="en-US" sz="13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и важен запас прочности конструкции.</a:t>
            </a:r>
            <a:endParaRPr lang="en-US" sz="1300" dirty="0"/>
          </a:p>
        </p:txBody>
      </p:sp>
      <p:sp>
        <p:nvSpPr>
          <p:cNvPr id="7" name="Shape 4"/>
          <p:cNvSpPr/>
          <p:nvPr/>
        </p:nvSpPr>
        <p:spPr>
          <a:xfrm>
            <a:off x="548640" y="2971800"/>
            <a:ext cx="5440680" cy="150876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48640" y="2971800"/>
            <a:ext cx="109728" cy="1508760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914400" y="3264408"/>
            <a:ext cx="914400" cy="914400"/>
          </a:xfrm>
          <a:prstGeom prst="ellipse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pic>
        <p:nvPicPr>
          <p:cNvPr id="10" name="Image 1" descr="/home/claude/work/assets/ic_heav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447288"/>
            <a:ext cx="548640" cy="54864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965960" y="3200400"/>
            <a:ext cx="3840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Тяжёлые строительные машины</a:t>
            </a:r>
            <a:endParaRPr lang="en-US" sz="1350" dirty="0"/>
          </a:p>
        </p:txBody>
      </p:sp>
      <p:sp>
        <p:nvSpPr>
          <p:cNvPr id="12" name="Text 8"/>
          <p:cNvSpPr/>
          <p:nvPr/>
        </p:nvSpPr>
        <p:spPr>
          <a:xfrm>
            <a:off x="1965960" y="3630168"/>
            <a:ext cx="38404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Гусеничные экскаваторы, погрузчики и бульдозеры повышенной мощности — высокие давления и ударные нагрузки.</a:t>
            </a:r>
            <a:endParaRPr lang="en-US" sz="1050" dirty="0"/>
          </a:p>
        </p:txBody>
      </p:sp>
      <p:sp>
        <p:nvSpPr>
          <p:cNvPr id="13" name="Shape 9"/>
          <p:cNvSpPr/>
          <p:nvPr/>
        </p:nvSpPr>
        <p:spPr>
          <a:xfrm>
            <a:off x="6172200" y="2971800"/>
            <a:ext cx="5440680" cy="150876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6172200" y="2971800"/>
            <a:ext cx="109728" cy="1508760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6537960" y="3264408"/>
            <a:ext cx="914400" cy="914400"/>
          </a:xfrm>
          <a:prstGeom prst="ellipse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pic>
        <p:nvPicPr>
          <p:cNvPr id="16" name="Image 2" descr="/home/claude/work/assets/ic_trac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0840" y="3447288"/>
            <a:ext cx="548640" cy="54864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7589520" y="3200400"/>
            <a:ext cx="3840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Сельхозтехника высокой производительности</a:t>
            </a:r>
            <a:endParaRPr lang="en-US" sz="1350" dirty="0"/>
          </a:p>
        </p:txBody>
      </p:sp>
      <p:sp>
        <p:nvSpPr>
          <p:cNvPr id="18" name="Text 13"/>
          <p:cNvSpPr/>
          <p:nvPr/>
        </p:nvSpPr>
        <p:spPr>
          <a:xfrm>
            <a:off x="7589520" y="3630168"/>
            <a:ext cx="38404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Мощные тракторы, самоходные комбайны, оборудование с длительным сезонным циклом.</a:t>
            </a:r>
            <a:endParaRPr lang="en-US" sz="1050" dirty="0"/>
          </a:p>
        </p:txBody>
      </p:sp>
      <p:sp>
        <p:nvSpPr>
          <p:cNvPr id="19" name="Shape 14"/>
          <p:cNvSpPr/>
          <p:nvPr/>
        </p:nvSpPr>
        <p:spPr>
          <a:xfrm>
            <a:off x="548640" y="4663440"/>
            <a:ext cx="5440680" cy="150876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20" name="Shape 15"/>
          <p:cNvSpPr/>
          <p:nvPr/>
        </p:nvSpPr>
        <p:spPr>
          <a:xfrm>
            <a:off x="548640" y="4663440"/>
            <a:ext cx="109728" cy="1508760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21" name="Shape 16"/>
          <p:cNvSpPr/>
          <p:nvPr/>
        </p:nvSpPr>
        <p:spPr>
          <a:xfrm>
            <a:off x="914400" y="4956048"/>
            <a:ext cx="914400" cy="914400"/>
          </a:xfrm>
          <a:prstGeom prst="ellipse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pic>
        <p:nvPicPr>
          <p:cNvPr id="22" name="Image 3" descr="/home/claude/work/assets/ic_tool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" y="5138928"/>
            <a:ext cx="548640" cy="548640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1965960" y="4892040"/>
            <a:ext cx="3840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Специальная техника</a:t>
            </a:r>
            <a:endParaRPr lang="en-US" sz="1350" dirty="0"/>
          </a:p>
        </p:txBody>
      </p:sp>
      <p:sp>
        <p:nvSpPr>
          <p:cNvPr id="24" name="Text 18"/>
          <p:cNvSpPr/>
          <p:nvPr/>
        </p:nvSpPr>
        <p:spPr>
          <a:xfrm>
            <a:off x="1965960" y="5321808"/>
            <a:ext cx="38404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Лесозаготовительное оборудование, карьерная техника, машины с тяжёлым рабочим режимом.</a:t>
            </a:r>
            <a:endParaRPr lang="en-US" sz="1050" dirty="0"/>
          </a:p>
        </p:txBody>
      </p:sp>
      <p:sp>
        <p:nvSpPr>
          <p:cNvPr id="25" name="Shape 19"/>
          <p:cNvSpPr/>
          <p:nvPr/>
        </p:nvSpPr>
        <p:spPr>
          <a:xfrm>
            <a:off x="6172200" y="4663440"/>
            <a:ext cx="5440680" cy="150876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26" name="Shape 20"/>
          <p:cNvSpPr/>
          <p:nvPr/>
        </p:nvSpPr>
        <p:spPr>
          <a:xfrm>
            <a:off x="6172200" y="4663440"/>
            <a:ext cx="109728" cy="1508760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27" name="Shape 21"/>
          <p:cNvSpPr/>
          <p:nvPr/>
        </p:nvSpPr>
        <p:spPr>
          <a:xfrm>
            <a:off x="6537960" y="4956048"/>
            <a:ext cx="914400" cy="914400"/>
          </a:xfrm>
          <a:prstGeom prst="ellipse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pic>
        <p:nvPicPr>
          <p:cNvPr id="28" name="Image 4" descr="/home/claude/work/assets/ic_industr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0840" y="5138928"/>
            <a:ext cx="548640" cy="548640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7589520" y="4892040"/>
            <a:ext cx="3840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Системы высокого давления</a:t>
            </a:r>
            <a:endParaRPr lang="en-US" sz="1350" dirty="0"/>
          </a:p>
        </p:txBody>
      </p:sp>
      <p:sp>
        <p:nvSpPr>
          <p:cNvPr id="30" name="Text 23"/>
          <p:cNvSpPr/>
          <p:nvPr/>
        </p:nvSpPr>
        <p:spPr>
          <a:xfrm>
            <a:off x="7589520" y="5321808"/>
            <a:ext cx="38404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Установки с непрерывной работой до 300 бар без снижения ресурса.</a:t>
            </a:r>
            <a:endParaRPr lang="en-US" sz="1050" dirty="0"/>
          </a:p>
        </p:txBody>
      </p:sp>
      <p:sp>
        <p:nvSpPr>
          <p:cNvPr id="31" name="Shape 24"/>
          <p:cNvSpPr/>
          <p:nvPr/>
        </p:nvSpPr>
        <p:spPr>
          <a:xfrm>
            <a:off x="548640" y="6263640"/>
            <a:ext cx="11064240" cy="411480"/>
          </a:xfrm>
          <a:prstGeom prst="rect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sp>
        <p:nvSpPr>
          <p:cNvPr id="32" name="Text 25"/>
          <p:cNvSpPr/>
          <p:nvPr/>
        </p:nvSpPr>
        <p:spPr>
          <a:xfrm>
            <a:off x="685800" y="6263640"/>
            <a:ext cx="10835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100" b="1" dirty="0">
                <a:solidFill>
                  <a:srgbClr val="FCB31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100" b="1" dirty="0" err="1">
                <a:solidFill>
                  <a:srgbClr val="FCB31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Чугунная</a:t>
            </a:r>
            <a:r>
              <a:rPr lang="en-US" sz="1100" b="1" dirty="0">
                <a:solidFill>
                  <a:srgbClr val="FCB31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конструкция уверенно работает там, </a:t>
            </a:r>
            <a:r>
              <a:rPr lang="en-US" sz="1100" b="1" dirty="0" err="1">
                <a:solidFill>
                  <a:srgbClr val="FCB31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где</a:t>
            </a:r>
            <a:r>
              <a:rPr lang="en-US" sz="1100" b="1" dirty="0">
                <a:solidFill>
                  <a:srgbClr val="FCB31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ru-RU" sz="1100" b="1" dirty="0">
                <a:solidFill>
                  <a:srgbClr val="FCB31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у </a:t>
            </a:r>
            <a:r>
              <a:rPr lang="en-US" sz="1100" b="1" dirty="0" err="1">
                <a:solidFill>
                  <a:srgbClr val="FCB31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алюмини</a:t>
            </a:r>
            <a:r>
              <a:rPr lang="ru-RU" sz="1100" b="1" dirty="0" err="1">
                <a:solidFill>
                  <a:srgbClr val="FCB31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евой</a:t>
            </a:r>
            <a:r>
              <a:rPr lang="en-US" sz="1100" b="1" dirty="0">
                <a:solidFill>
                  <a:srgbClr val="FCB31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100" b="1" dirty="0" err="1">
                <a:solidFill>
                  <a:srgbClr val="FCB31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предел</a:t>
            </a:r>
            <a:r>
              <a:rPr lang="ru-RU" sz="1100" b="1" dirty="0" err="1">
                <a:solidFill>
                  <a:srgbClr val="FCB31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ьные</a:t>
            </a:r>
            <a:r>
              <a:rPr lang="ru-RU" sz="1100" b="1" dirty="0">
                <a:solidFill>
                  <a:srgbClr val="FCB31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возможности.</a:t>
            </a:r>
          </a:p>
        </p:txBody>
      </p:sp>
      <p:sp>
        <p:nvSpPr>
          <p:cNvPr id="33" name="Text 26"/>
          <p:cNvSpPr/>
          <p:nvPr/>
        </p:nvSpPr>
        <p:spPr>
          <a:xfrm>
            <a:off x="11323015" y="6400800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11</a:t>
            </a:r>
            <a:endParaRPr lang="en-US" sz="900" dirty="0"/>
          </a:p>
        </p:txBody>
      </p:sp>
      <p:sp>
        <p:nvSpPr>
          <p:cNvPr id="34" name="Text 27"/>
          <p:cNvSpPr/>
          <p:nvPr/>
        </p:nvSpPr>
        <p:spPr>
          <a:xfrm>
            <a:off x="8991295" y="640080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kern="0" spc="3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ЦЕНТРСНАБ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СТАНДАРТЫ И СОВМЕСТИМОСТЬ</a:t>
            </a:r>
            <a:endParaRPr lang="en-US" sz="1000" dirty="0"/>
          </a:p>
        </p:txBody>
      </p:sp>
      <p:pic>
        <p:nvPicPr>
          <p:cNvPr id="3" name="Image 0" descr="/home/claude/work/assets/monog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3015" y="292608"/>
            <a:ext cx="59436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777240"/>
            <a:ext cx="10515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0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Международные стандарты — гарантия замены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548640" y="2240280"/>
            <a:ext cx="10058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Совместимость по присоединительным размерам и поддержка распространённых рабочих жидкостей.</a:t>
            </a:r>
            <a:endParaRPr lang="en-US" sz="1300" dirty="0"/>
          </a:p>
        </p:txBody>
      </p:sp>
      <p:sp>
        <p:nvSpPr>
          <p:cNvPr id="7" name="Shape 4"/>
          <p:cNvSpPr/>
          <p:nvPr/>
        </p:nvSpPr>
        <p:spPr>
          <a:xfrm>
            <a:off x="548640" y="2971800"/>
            <a:ext cx="5440680" cy="324612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48640" y="2971800"/>
            <a:ext cx="5440680" cy="548640"/>
          </a:xfrm>
          <a:prstGeom prst="rect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77240" y="2971800"/>
            <a:ext cx="5029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8F5E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Стандарты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777240" y="3703320"/>
            <a:ext cx="914400" cy="594360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77240" y="3703320"/>
            <a:ext cx="9144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ISO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1828800" y="3749040"/>
            <a:ext cx="4023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Фланцы и присоединения по международному стандарту</a:t>
            </a:r>
            <a:endParaRPr lang="en-US" sz="1100" b="1" dirty="0"/>
          </a:p>
        </p:txBody>
      </p:sp>
      <p:sp>
        <p:nvSpPr>
          <p:cNvPr id="13" name="Shape 10"/>
          <p:cNvSpPr/>
          <p:nvPr/>
        </p:nvSpPr>
        <p:spPr>
          <a:xfrm>
            <a:off x="777240" y="4480560"/>
            <a:ext cx="914400" cy="594360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77240" y="4480560"/>
            <a:ext cx="9144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SAE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1828800" y="4526280"/>
            <a:ext cx="4023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Шлицевые валы и фланцевые соединения SAE A/B</a:t>
            </a:r>
            <a:endParaRPr lang="en-US" sz="1100" b="1" dirty="0"/>
          </a:p>
        </p:txBody>
      </p:sp>
      <p:sp>
        <p:nvSpPr>
          <p:cNvPr id="16" name="Shape 13"/>
          <p:cNvSpPr/>
          <p:nvPr/>
        </p:nvSpPr>
        <p:spPr>
          <a:xfrm>
            <a:off x="777240" y="5257800"/>
            <a:ext cx="914400" cy="594360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77240" y="5257800"/>
            <a:ext cx="9144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UNI</a:t>
            </a:r>
            <a:endParaRPr lang="en-US" sz="1500" dirty="0"/>
          </a:p>
        </p:txBody>
      </p:sp>
      <p:sp>
        <p:nvSpPr>
          <p:cNvPr id="18" name="Text 15"/>
          <p:cNvSpPr/>
          <p:nvPr/>
        </p:nvSpPr>
        <p:spPr>
          <a:xfrm>
            <a:off x="1828800" y="5303520"/>
            <a:ext cx="4023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Шлицы и фланцы по итальянскому отраслевому стандарту</a:t>
            </a:r>
            <a:endParaRPr lang="en-US" sz="1100" b="1" dirty="0"/>
          </a:p>
        </p:txBody>
      </p:sp>
      <p:sp>
        <p:nvSpPr>
          <p:cNvPr id="19" name="Shape 16"/>
          <p:cNvSpPr/>
          <p:nvPr/>
        </p:nvSpPr>
        <p:spPr>
          <a:xfrm>
            <a:off x="6172200" y="2971800"/>
            <a:ext cx="5440680" cy="324612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6172200" y="2971800"/>
            <a:ext cx="5440680" cy="548640"/>
          </a:xfrm>
          <a:prstGeom prst="rect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6400800" y="2971800"/>
            <a:ext cx="5029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8F5E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Рабочие жидкости и режимы</a:t>
            </a:r>
            <a:endParaRPr lang="en-US" sz="1400" dirty="0"/>
          </a:p>
        </p:txBody>
      </p:sp>
      <p:sp>
        <p:nvSpPr>
          <p:cNvPr id="22" name="Text 19"/>
          <p:cNvSpPr/>
          <p:nvPr/>
        </p:nvSpPr>
        <p:spPr>
          <a:xfrm>
            <a:off x="6400800" y="3703320"/>
            <a:ext cx="5029200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spcAft>
                <a:spcPts val="500"/>
              </a:spcAft>
              <a:buSzPct val="100000"/>
              <a:buFont typeface="Wingdings" pitchFamily="2" charset="2"/>
              <a:buChar char="§"/>
            </a:pPr>
            <a:r>
              <a:rPr lang="en-US" sz="11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Минеральные масла для гидроприводов</a:t>
            </a:r>
            <a:endParaRPr lang="en-US" sz="1100" b="1" dirty="0"/>
          </a:p>
          <a:p>
            <a:pPr marL="171450" indent="-171450">
              <a:spcAft>
                <a:spcPts val="500"/>
              </a:spcAft>
              <a:buSzPct val="100000"/>
              <a:buFont typeface="Wingdings" pitchFamily="2" charset="2"/>
              <a:buChar char="§"/>
            </a:pPr>
            <a:r>
              <a:rPr lang="en-US" sz="11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Гидрожидкости на основе растительных масел</a:t>
            </a:r>
            <a:endParaRPr lang="en-US" sz="1100" b="1" dirty="0"/>
          </a:p>
          <a:p>
            <a:pPr marL="171450" indent="-171450">
              <a:spcAft>
                <a:spcPts val="500"/>
              </a:spcAft>
              <a:buSzPct val="100000"/>
              <a:buFont typeface="Wingdings" pitchFamily="2" charset="2"/>
              <a:buChar char="§"/>
            </a:pPr>
            <a:r>
              <a:rPr lang="en-US" sz="11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Температурный диапазон −20…+80 °C (стандарт)</a:t>
            </a:r>
            <a:endParaRPr lang="en-US" sz="1100" b="1" dirty="0"/>
          </a:p>
          <a:p>
            <a:pPr marL="171450" indent="-171450">
              <a:spcAft>
                <a:spcPts val="500"/>
              </a:spcAft>
              <a:buSzPct val="100000"/>
              <a:buFont typeface="Wingdings" pitchFamily="2" charset="2"/>
              <a:buChar char="§"/>
            </a:pPr>
            <a:r>
              <a:rPr lang="en-US" sz="11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До +120 °C с уплотнением FKM (Viton)</a:t>
            </a:r>
            <a:endParaRPr lang="en-US" sz="1100" b="1" dirty="0"/>
          </a:p>
          <a:p>
            <a:pPr marL="171450" indent="-171450">
              <a:spcAft>
                <a:spcPts val="500"/>
              </a:spcAft>
              <a:buSzPct val="100000"/>
              <a:buFont typeface="Wingdings" pitchFamily="2" charset="2"/>
              <a:buChar char="§"/>
            </a:pPr>
            <a:r>
              <a:rPr lang="en-US" sz="11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Классы чистоты ISO 4406: 21/18/15 или 20/17/14 (для давлений &gt; 200 бар)</a:t>
            </a:r>
            <a:endParaRPr lang="en-US" sz="1100" b="1" dirty="0"/>
          </a:p>
        </p:txBody>
      </p:sp>
      <p:sp>
        <p:nvSpPr>
          <p:cNvPr id="23" name="Text 20"/>
          <p:cNvSpPr/>
          <p:nvPr/>
        </p:nvSpPr>
        <p:spPr>
          <a:xfrm>
            <a:off x="548640" y="6355080"/>
            <a:ext cx="9601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Прямая замена импортных насосов по присоединительным размерам — без переделки гидросистемы</a:t>
            </a:r>
            <a:endParaRPr lang="en-US" sz="1100" dirty="0"/>
          </a:p>
        </p:txBody>
      </p:sp>
      <p:sp>
        <p:nvSpPr>
          <p:cNvPr id="24" name="Text 21"/>
          <p:cNvSpPr/>
          <p:nvPr/>
        </p:nvSpPr>
        <p:spPr>
          <a:xfrm>
            <a:off x="11323015" y="6400800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12</a:t>
            </a:r>
            <a:endParaRPr lang="en-US" sz="900" dirty="0"/>
          </a:p>
        </p:txBody>
      </p:sp>
      <p:sp>
        <p:nvSpPr>
          <p:cNvPr id="25" name="Text 22"/>
          <p:cNvSpPr/>
          <p:nvPr/>
        </p:nvSpPr>
        <p:spPr>
          <a:xfrm>
            <a:off x="8991295" y="640080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kern="0" spc="3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ЦЕНТРСНАБ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ЦЕНТРСНАБ</a:t>
            </a:r>
            <a:endParaRPr lang="en-US" sz="1000" dirty="0"/>
          </a:p>
        </p:txBody>
      </p:sp>
      <p:pic>
        <p:nvPicPr>
          <p:cNvPr id="3" name="Image 0" descr="/home/claude/work/assets/monog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3015" y="292608"/>
            <a:ext cx="59436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777240"/>
            <a:ext cx="10515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0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Партнёр, который понимает гидравлику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548640" y="2240280"/>
            <a:ext cx="1003288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3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ru-RU" sz="1200" b="1" dirty="0"/>
              <a:t>Не просто поставщик, а технический партнёр, сопровождающий клиента от постановки задачи до полного закрытия потребности.</a:t>
            </a:r>
            <a:endParaRPr lang="en-US" sz="1200" b="1" dirty="0"/>
          </a:p>
        </p:txBody>
      </p:sp>
      <p:sp>
        <p:nvSpPr>
          <p:cNvPr id="7" name="Shape 4"/>
          <p:cNvSpPr/>
          <p:nvPr/>
        </p:nvSpPr>
        <p:spPr>
          <a:xfrm>
            <a:off x="548640" y="2971800"/>
            <a:ext cx="2697480" cy="2926080"/>
          </a:xfrm>
          <a:prstGeom prst="rect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48640" y="2971800"/>
            <a:ext cx="2697480" cy="109728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22960" y="3246120"/>
            <a:ext cx="10972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600" b="1" dirty="0">
                <a:solidFill>
                  <a:srgbClr val="FCB31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5600" dirty="0"/>
          </a:p>
        </p:txBody>
      </p:sp>
      <p:sp>
        <p:nvSpPr>
          <p:cNvPr id="10" name="Text 7"/>
          <p:cNvSpPr/>
          <p:nvPr/>
        </p:nvSpPr>
        <p:spPr>
          <a:xfrm>
            <a:off x="822960" y="4251960"/>
            <a:ext cx="21488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F8F5E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Подбор по задаче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822960" y="4937760"/>
            <a:ext cx="21488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F8F5E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рабочий объём, давление, расход, обороты, температурный режим</a:t>
            </a:r>
            <a:endParaRPr lang="en-US" sz="1050" dirty="0"/>
          </a:p>
        </p:txBody>
      </p:sp>
      <p:sp>
        <p:nvSpPr>
          <p:cNvPr id="12" name="Shape 9"/>
          <p:cNvSpPr/>
          <p:nvPr/>
        </p:nvSpPr>
        <p:spPr>
          <a:xfrm>
            <a:off x="3383280" y="2971800"/>
            <a:ext cx="2697480" cy="292608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3383280" y="2971800"/>
            <a:ext cx="2697480" cy="109728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3657600" y="3246120"/>
            <a:ext cx="10972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6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5600" dirty="0"/>
          </a:p>
        </p:txBody>
      </p:sp>
      <p:sp>
        <p:nvSpPr>
          <p:cNvPr id="15" name="Text 12"/>
          <p:cNvSpPr/>
          <p:nvPr/>
        </p:nvSpPr>
        <p:spPr>
          <a:xfrm>
            <a:off x="3657600" y="4251960"/>
            <a:ext cx="21488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Проверка совместимости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3657600" y="4937760"/>
            <a:ext cx="21488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фланец, вал, направление вращения, тип подключения, материал уплотнения</a:t>
            </a:r>
            <a:endParaRPr lang="en-US" sz="1050" dirty="0"/>
          </a:p>
        </p:txBody>
      </p:sp>
      <p:sp>
        <p:nvSpPr>
          <p:cNvPr id="17" name="Shape 14"/>
          <p:cNvSpPr/>
          <p:nvPr/>
        </p:nvSpPr>
        <p:spPr>
          <a:xfrm>
            <a:off x="6217920" y="2971800"/>
            <a:ext cx="2697480" cy="2926080"/>
          </a:xfrm>
          <a:prstGeom prst="rect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6217920" y="2971800"/>
            <a:ext cx="2697480" cy="109728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6492240" y="3246120"/>
            <a:ext cx="10972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600" b="1" dirty="0">
                <a:solidFill>
                  <a:srgbClr val="FCB31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5600" dirty="0"/>
          </a:p>
        </p:txBody>
      </p:sp>
      <p:sp>
        <p:nvSpPr>
          <p:cNvPr id="20" name="Text 17"/>
          <p:cNvSpPr/>
          <p:nvPr/>
        </p:nvSpPr>
        <p:spPr>
          <a:xfrm>
            <a:off x="6492240" y="4251960"/>
            <a:ext cx="21488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F8F5E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Поставка и сопровождение</a:t>
            </a:r>
            <a:endParaRPr lang="en-US" sz="1400" dirty="0"/>
          </a:p>
        </p:txBody>
      </p:sp>
      <p:sp>
        <p:nvSpPr>
          <p:cNvPr id="21" name="Text 18"/>
          <p:cNvSpPr/>
          <p:nvPr/>
        </p:nvSpPr>
        <p:spPr>
          <a:xfrm>
            <a:off x="6492240" y="4937760"/>
            <a:ext cx="21488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F8F5E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уточнение исполнения, прогнозируемые сроки, коммуникация по статусу</a:t>
            </a:r>
            <a:endParaRPr lang="en-US" sz="1050" dirty="0"/>
          </a:p>
        </p:txBody>
      </p:sp>
      <p:sp>
        <p:nvSpPr>
          <p:cNvPr id="22" name="Shape 19"/>
          <p:cNvSpPr/>
          <p:nvPr/>
        </p:nvSpPr>
        <p:spPr>
          <a:xfrm>
            <a:off x="9052560" y="2971800"/>
            <a:ext cx="2697480" cy="292608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23" name="Shape 20"/>
          <p:cNvSpPr/>
          <p:nvPr/>
        </p:nvSpPr>
        <p:spPr>
          <a:xfrm>
            <a:off x="9052560" y="2971800"/>
            <a:ext cx="2697480" cy="109728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9326880" y="3246120"/>
            <a:ext cx="10972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6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</a:t>
            </a:r>
            <a:endParaRPr lang="en-US" sz="5600" dirty="0"/>
          </a:p>
        </p:txBody>
      </p:sp>
      <p:sp>
        <p:nvSpPr>
          <p:cNvPr id="25" name="Text 22"/>
          <p:cNvSpPr/>
          <p:nvPr/>
        </p:nvSpPr>
        <p:spPr>
          <a:xfrm>
            <a:off x="9326880" y="4251960"/>
            <a:ext cx="21488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Запас на будущее</a:t>
            </a:r>
            <a:endParaRPr lang="en-US" sz="1400" dirty="0"/>
          </a:p>
        </p:txBody>
      </p:sp>
      <p:sp>
        <p:nvSpPr>
          <p:cNvPr id="26" name="Text 23"/>
          <p:cNvSpPr/>
          <p:nvPr/>
        </p:nvSpPr>
        <p:spPr>
          <a:xfrm>
            <a:off x="9326880" y="4937760"/>
            <a:ext cx="21488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повторяемая база замен, типовые конфигурации, сервис и ремонт</a:t>
            </a:r>
            <a:endParaRPr lang="en-US" sz="1050" dirty="0"/>
          </a:p>
        </p:txBody>
      </p:sp>
      <p:sp>
        <p:nvSpPr>
          <p:cNvPr id="27" name="Text 24"/>
          <p:cNvSpPr/>
          <p:nvPr/>
        </p:nvSpPr>
        <p:spPr>
          <a:xfrm>
            <a:off x="548640" y="5943600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ru-RU" sz="1400" b="1" dirty="0">
              <a:solidFill>
                <a:srgbClr val="390032"/>
              </a:solidFill>
              <a:ea typeface="Montserrat" pitchFamily="34" charset="-122"/>
            </a:endParaRPr>
          </a:p>
          <a:p>
            <a:pPr marL="0" indent="0" algn="ctr">
              <a:buNone/>
            </a:pPr>
            <a:endParaRPr lang="en-US" sz="1400" dirty="0"/>
          </a:p>
        </p:txBody>
      </p:sp>
      <p:sp>
        <p:nvSpPr>
          <p:cNvPr id="28" name="Text 25"/>
          <p:cNvSpPr/>
          <p:nvPr/>
        </p:nvSpPr>
        <p:spPr>
          <a:xfrm>
            <a:off x="11323015" y="6400800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13</a:t>
            </a:r>
            <a:endParaRPr lang="en-US" sz="900" dirty="0"/>
          </a:p>
        </p:txBody>
      </p:sp>
      <p:sp>
        <p:nvSpPr>
          <p:cNvPr id="29" name="Text 26"/>
          <p:cNvSpPr/>
          <p:nvPr/>
        </p:nvSpPr>
        <p:spPr>
          <a:xfrm>
            <a:off x="8991295" y="640080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kern="0" spc="3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ЦЕНТРСНАБ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ФОРМАТЫ СОТРУДНИЧЕСТВА</a:t>
            </a:r>
            <a:endParaRPr lang="en-US" sz="1000" dirty="0"/>
          </a:p>
        </p:txBody>
      </p:sp>
      <p:pic>
        <p:nvPicPr>
          <p:cNvPr id="3" name="Image 0" descr="/home/claude/work/assets/monog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3015" y="292608"/>
            <a:ext cx="59436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777240"/>
            <a:ext cx="10515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0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Удобные форматы работы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548640" y="2240280"/>
            <a:ext cx="10058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Подбираем формат под структуру вашего парка, объём закупок и периодичность поставок.</a:t>
            </a:r>
            <a:endParaRPr lang="en-US" sz="1300" dirty="0"/>
          </a:p>
        </p:txBody>
      </p:sp>
      <p:sp>
        <p:nvSpPr>
          <p:cNvPr id="7" name="Shape 4"/>
          <p:cNvSpPr/>
          <p:nvPr/>
        </p:nvSpPr>
        <p:spPr>
          <a:xfrm>
            <a:off x="548640" y="2971800"/>
            <a:ext cx="3657600" cy="155448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48640" y="2971800"/>
            <a:ext cx="91440" cy="1554480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822960" y="3246120"/>
            <a:ext cx="548640" cy="548640"/>
          </a:xfrm>
          <a:prstGeom prst="ellipse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pic>
        <p:nvPicPr>
          <p:cNvPr id="10" name="Image 1" descr="/home/claude/work/assets/ic_box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688" y="3355848"/>
            <a:ext cx="329184" cy="329184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08760" y="3264408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Разовая поставка</a:t>
            </a:r>
            <a:endParaRPr lang="en-US" sz="1300" dirty="0"/>
          </a:p>
        </p:txBody>
      </p:sp>
      <p:sp>
        <p:nvSpPr>
          <p:cNvPr id="12" name="Text 8"/>
          <p:cNvSpPr/>
          <p:nvPr/>
        </p:nvSpPr>
        <p:spPr>
          <a:xfrm>
            <a:off x="1508760" y="3685032"/>
            <a:ext cx="25603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Подбор и поставка насоса по техническому заданию</a:t>
            </a:r>
            <a:endParaRPr lang="en-US" sz="1100" dirty="0"/>
          </a:p>
        </p:txBody>
      </p:sp>
      <p:sp>
        <p:nvSpPr>
          <p:cNvPr id="13" name="Shape 9"/>
          <p:cNvSpPr/>
          <p:nvPr/>
        </p:nvSpPr>
        <p:spPr>
          <a:xfrm>
            <a:off x="4389120" y="2971800"/>
            <a:ext cx="3657600" cy="155448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4389120" y="2971800"/>
            <a:ext cx="91440" cy="1554480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4663440" y="3246120"/>
            <a:ext cx="548640" cy="548640"/>
          </a:xfrm>
          <a:prstGeom prst="ellipse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pic>
        <p:nvPicPr>
          <p:cNvPr id="16" name="Image 2" descr="/home/claude/work/assets/ic_tru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3168" y="3355848"/>
            <a:ext cx="329184" cy="329184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5349240" y="3264408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Регулярные поставки</a:t>
            </a:r>
            <a:endParaRPr lang="en-US" sz="1300" dirty="0"/>
          </a:p>
        </p:txBody>
      </p:sp>
      <p:sp>
        <p:nvSpPr>
          <p:cNvPr id="18" name="Text 13"/>
          <p:cNvSpPr/>
          <p:nvPr/>
        </p:nvSpPr>
        <p:spPr>
          <a:xfrm>
            <a:off x="5349240" y="3685032"/>
            <a:ext cx="25603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Контрактное обеспечение производственных программ</a:t>
            </a:r>
            <a:endParaRPr lang="en-US" sz="1100" dirty="0"/>
          </a:p>
        </p:txBody>
      </p:sp>
      <p:sp>
        <p:nvSpPr>
          <p:cNvPr id="19" name="Shape 14"/>
          <p:cNvSpPr/>
          <p:nvPr/>
        </p:nvSpPr>
        <p:spPr>
          <a:xfrm>
            <a:off x="8229600" y="2971800"/>
            <a:ext cx="3657600" cy="155448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20" name="Shape 15"/>
          <p:cNvSpPr/>
          <p:nvPr/>
        </p:nvSpPr>
        <p:spPr>
          <a:xfrm>
            <a:off x="8229600" y="2971800"/>
            <a:ext cx="91440" cy="1554480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21" name="Shape 16"/>
          <p:cNvSpPr/>
          <p:nvPr/>
        </p:nvSpPr>
        <p:spPr>
          <a:xfrm>
            <a:off x="8503920" y="3246120"/>
            <a:ext cx="548640" cy="548640"/>
          </a:xfrm>
          <a:prstGeom prst="ellipse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pic>
        <p:nvPicPr>
          <p:cNvPr id="22" name="Image 3" descr="/home/claude/work/assets/ic_searc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3648" y="3355848"/>
            <a:ext cx="329184" cy="329184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9189720" y="3264408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Подбор аналога</a:t>
            </a:r>
            <a:endParaRPr lang="en-US" sz="1300" dirty="0"/>
          </a:p>
        </p:txBody>
      </p:sp>
      <p:sp>
        <p:nvSpPr>
          <p:cNvPr id="24" name="Text 18"/>
          <p:cNvSpPr/>
          <p:nvPr/>
        </p:nvSpPr>
        <p:spPr>
          <a:xfrm>
            <a:off x="9189720" y="3685032"/>
            <a:ext cx="25603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Замена импортных насосов на эквиваленты Jihostroj</a:t>
            </a:r>
            <a:endParaRPr lang="en-US" sz="1100" dirty="0"/>
          </a:p>
        </p:txBody>
      </p:sp>
      <p:sp>
        <p:nvSpPr>
          <p:cNvPr id="25" name="Shape 19"/>
          <p:cNvSpPr/>
          <p:nvPr/>
        </p:nvSpPr>
        <p:spPr>
          <a:xfrm>
            <a:off x="548640" y="4709160"/>
            <a:ext cx="3657600" cy="155448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26" name="Shape 20"/>
          <p:cNvSpPr/>
          <p:nvPr/>
        </p:nvSpPr>
        <p:spPr>
          <a:xfrm>
            <a:off x="548640" y="4709160"/>
            <a:ext cx="91440" cy="1554480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27" name="Shape 21"/>
          <p:cNvSpPr/>
          <p:nvPr/>
        </p:nvSpPr>
        <p:spPr>
          <a:xfrm>
            <a:off x="822960" y="4983480"/>
            <a:ext cx="548640" cy="548640"/>
          </a:xfrm>
          <a:prstGeom prst="ellipse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pic>
        <p:nvPicPr>
          <p:cNvPr id="28" name="Image 4" descr="/home/claude/work/assets/ic_balanc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688" y="5093208"/>
            <a:ext cx="329184" cy="329184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1508760" y="5001768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Консультация по расчёту</a:t>
            </a:r>
            <a:endParaRPr lang="en-US" sz="1300" dirty="0"/>
          </a:p>
        </p:txBody>
      </p:sp>
      <p:sp>
        <p:nvSpPr>
          <p:cNvPr id="30" name="Text 23"/>
          <p:cNvSpPr/>
          <p:nvPr/>
        </p:nvSpPr>
        <p:spPr>
          <a:xfrm>
            <a:off x="1508760" y="5422392"/>
            <a:ext cx="25603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Помощь в выборе типоразмера под параметры системы</a:t>
            </a:r>
            <a:endParaRPr lang="en-US" sz="1100" dirty="0"/>
          </a:p>
        </p:txBody>
      </p:sp>
      <p:sp>
        <p:nvSpPr>
          <p:cNvPr id="31" name="Shape 24"/>
          <p:cNvSpPr/>
          <p:nvPr/>
        </p:nvSpPr>
        <p:spPr>
          <a:xfrm>
            <a:off x="4389120" y="4709160"/>
            <a:ext cx="3657600" cy="155448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32" name="Shape 25"/>
          <p:cNvSpPr/>
          <p:nvPr/>
        </p:nvSpPr>
        <p:spPr>
          <a:xfrm>
            <a:off x="4389120" y="4709160"/>
            <a:ext cx="91440" cy="1554480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33" name="Shape 26"/>
          <p:cNvSpPr/>
          <p:nvPr/>
        </p:nvSpPr>
        <p:spPr>
          <a:xfrm>
            <a:off x="4663440" y="4983480"/>
            <a:ext cx="548640" cy="548640"/>
          </a:xfrm>
          <a:prstGeom prst="ellipse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pic>
        <p:nvPicPr>
          <p:cNvPr id="34" name="Image 5" descr="/home/claude/work/assets/ic_tool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3168" y="5093208"/>
            <a:ext cx="329184" cy="329184"/>
          </a:xfrm>
          <a:prstGeom prst="rect">
            <a:avLst/>
          </a:prstGeom>
        </p:spPr>
      </p:pic>
      <p:sp>
        <p:nvSpPr>
          <p:cNvPr id="35" name="Text 27"/>
          <p:cNvSpPr/>
          <p:nvPr/>
        </p:nvSpPr>
        <p:spPr>
          <a:xfrm>
            <a:off x="5349240" y="5001768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Сервис и ремонт</a:t>
            </a:r>
            <a:endParaRPr lang="en-US" sz="1300" dirty="0"/>
          </a:p>
        </p:txBody>
      </p:sp>
      <p:sp>
        <p:nvSpPr>
          <p:cNvPr id="36" name="Text 28"/>
          <p:cNvSpPr/>
          <p:nvPr/>
        </p:nvSpPr>
        <p:spPr>
          <a:xfrm>
            <a:off x="5349240" y="5422392"/>
            <a:ext cx="25603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Диагностика и восстановление гидрооборудования</a:t>
            </a:r>
            <a:endParaRPr lang="en-US" sz="1100" dirty="0"/>
          </a:p>
        </p:txBody>
      </p:sp>
      <p:sp>
        <p:nvSpPr>
          <p:cNvPr id="37" name="Shape 29"/>
          <p:cNvSpPr/>
          <p:nvPr/>
        </p:nvSpPr>
        <p:spPr>
          <a:xfrm>
            <a:off x="8229600" y="4709160"/>
            <a:ext cx="3657600" cy="155448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38" name="Shape 30"/>
          <p:cNvSpPr/>
          <p:nvPr/>
        </p:nvSpPr>
        <p:spPr>
          <a:xfrm>
            <a:off x="8229600" y="4709160"/>
            <a:ext cx="91440" cy="1554480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39" name="Shape 31"/>
          <p:cNvSpPr/>
          <p:nvPr/>
        </p:nvSpPr>
        <p:spPr>
          <a:xfrm>
            <a:off x="8503920" y="4983480"/>
            <a:ext cx="548640" cy="548640"/>
          </a:xfrm>
          <a:prstGeom prst="ellipse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pic>
        <p:nvPicPr>
          <p:cNvPr id="40" name="Image 6" descr="/home/claude/work/assets/ic_handshak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3648" y="5093208"/>
            <a:ext cx="329184" cy="329184"/>
          </a:xfrm>
          <a:prstGeom prst="rect">
            <a:avLst/>
          </a:prstGeom>
        </p:spPr>
      </p:pic>
      <p:sp>
        <p:nvSpPr>
          <p:cNvPr id="41" name="Text 32"/>
          <p:cNvSpPr/>
          <p:nvPr/>
        </p:nvSpPr>
        <p:spPr>
          <a:xfrm>
            <a:off x="9189720" y="5001768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Работа с OEM</a:t>
            </a:r>
            <a:endParaRPr lang="en-US" sz="1300" dirty="0"/>
          </a:p>
        </p:txBody>
      </p:sp>
      <p:sp>
        <p:nvSpPr>
          <p:cNvPr id="42" name="Text 33"/>
          <p:cNvSpPr/>
          <p:nvPr/>
        </p:nvSpPr>
        <p:spPr>
          <a:xfrm>
            <a:off x="9189720" y="5422392"/>
            <a:ext cx="25603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Поставки для производителей техники и сборочных предприятий</a:t>
            </a:r>
            <a:endParaRPr lang="en-US" sz="1100" dirty="0"/>
          </a:p>
        </p:txBody>
      </p:sp>
      <p:sp>
        <p:nvSpPr>
          <p:cNvPr id="43" name="Text 34"/>
          <p:cNvSpPr/>
          <p:nvPr/>
        </p:nvSpPr>
        <p:spPr>
          <a:xfrm>
            <a:off x="11323015" y="6400800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14</a:t>
            </a:r>
            <a:endParaRPr lang="en-US" sz="900" dirty="0"/>
          </a:p>
        </p:txBody>
      </p:sp>
      <p:sp>
        <p:nvSpPr>
          <p:cNvPr id="44" name="Text 35"/>
          <p:cNvSpPr/>
          <p:nvPr/>
        </p:nvSpPr>
        <p:spPr>
          <a:xfrm>
            <a:off x="8991295" y="640080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kern="0" spc="3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ЦЕНТРСНАБ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4572000" y="0"/>
            <a:ext cx="164592" cy="6858000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pic>
        <p:nvPicPr>
          <p:cNvPr id="4" name="Image 0" descr="/home/claude/work/assets/monog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240" y="363474"/>
            <a:ext cx="1371600" cy="82296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48640" y="2103120"/>
            <a:ext cx="393192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4600" b="1" dirty="0">
                <a:solidFill>
                  <a:srgbClr val="F8F5E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Свяжитесь</a:t>
            </a:r>
            <a:endParaRPr lang="en-US" sz="4600" dirty="0"/>
          </a:p>
          <a:p>
            <a:pPr marL="0" indent="0">
              <a:buNone/>
            </a:pPr>
            <a:r>
              <a:rPr lang="en-US" sz="4600" b="1" dirty="0">
                <a:solidFill>
                  <a:srgbClr val="F8F5E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 нами</a:t>
            </a:r>
            <a:endParaRPr lang="en-US" sz="4600" dirty="0"/>
          </a:p>
        </p:txBody>
      </p:sp>
      <p:sp>
        <p:nvSpPr>
          <p:cNvPr id="7" name="Text 4"/>
          <p:cNvSpPr/>
          <p:nvPr/>
        </p:nvSpPr>
        <p:spPr>
          <a:xfrm>
            <a:off x="548640" y="4343400"/>
            <a:ext cx="36576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F8F5E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Подберём насос по параметрам и поможем оформить заказ без лишних итераций.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548640" y="594360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FCB31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ООО «ЦЕНТРСНАБ»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548640" y="62636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8F5E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Дилерский центр • Чебоксары</a:t>
            </a:r>
            <a:endParaRPr lang="en-US" sz="1000" dirty="0"/>
          </a:p>
        </p:txBody>
      </p:sp>
      <p:sp>
        <p:nvSpPr>
          <p:cNvPr id="10" name="Text 7"/>
          <p:cNvSpPr/>
          <p:nvPr/>
        </p:nvSpPr>
        <p:spPr>
          <a:xfrm>
            <a:off x="5120640" y="914400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Контактная информация</a:t>
            </a:r>
            <a:endParaRPr lang="en-US" sz="2200" dirty="0"/>
          </a:p>
        </p:txBody>
      </p:sp>
      <p:sp>
        <p:nvSpPr>
          <p:cNvPr id="12" name="Shape 9"/>
          <p:cNvSpPr/>
          <p:nvPr/>
        </p:nvSpPr>
        <p:spPr>
          <a:xfrm>
            <a:off x="5120640" y="1874520"/>
            <a:ext cx="6400800" cy="105156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5120640" y="1874520"/>
            <a:ext cx="91440" cy="1051560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5394960" y="2103120"/>
            <a:ext cx="594360" cy="594360"/>
          </a:xfrm>
          <a:prstGeom prst="ellipse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pic>
        <p:nvPicPr>
          <p:cNvPr id="15" name="Image 1" descr="/home/claude/work/assets/i_marker_dar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32" y="2221992"/>
            <a:ext cx="365760" cy="365760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6126480" y="2011680"/>
            <a:ext cx="5212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2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Адрес</a:t>
            </a:r>
            <a:endParaRPr lang="en-US" sz="1000" dirty="0"/>
          </a:p>
        </p:txBody>
      </p:sp>
      <p:sp>
        <p:nvSpPr>
          <p:cNvPr id="17" name="Text 13"/>
          <p:cNvSpPr/>
          <p:nvPr/>
        </p:nvSpPr>
        <p:spPr>
          <a:xfrm>
            <a:off x="6126480" y="2240280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428000, Россия, Чувашская Республика</a:t>
            </a:r>
            <a:endParaRPr lang="en-US" sz="1400" dirty="0"/>
          </a:p>
        </p:txBody>
      </p:sp>
      <p:sp>
        <p:nvSpPr>
          <p:cNvPr id="18" name="Text 14"/>
          <p:cNvSpPr/>
          <p:nvPr/>
        </p:nvSpPr>
        <p:spPr>
          <a:xfrm>
            <a:off x="6126480" y="2532888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г. Чебоксары, Базовый проезд, 3 «В»</a:t>
            </a:r>
            <a:endParaRPr lang="en-US" sz="1200" dirty="0"/>
          </a:p>
        </p:txBody>
      </p:sp>
      <p:sp>
        <p:nvSpPr>
          <p:cNvPr id="19" name="Shape 15"/>
          <p:cNvSpPr/>
          <p:nvPr/>
        </p:nvSpPr>
        <p:spPr>
          <a:xfrm>
            <a:off x="5120640" y="3063240"/>
            <a:ext cx="6400800" cy="105156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20" name="Shape 16"/>
          <p:cNvSpPr/>
          <p:nvPr/>
        </p:nvSpPr>
        <p:spPr>
          <a:xfrm>
            <a:off x="5120640" y="3063240"/>
            <a:ext cx="91440" cy="1051560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21" name="Shape 17"/>
          <p:cNvSpPr/>
          <p:nvPr/>
        </p:nvSpPr>
        <p:spPr>
          <a:xfrm>
            <a:off x="5394960" y="3291840"/>
            <a:ext cx="594360" cy="594360"/>
          </a:xfrm>
          <a:prstGeom prst="ellipse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pic>
        <p:nvPicPr>
          <p:cNvPr id="22" name="Image 2" descr="/home/claude/work/assets/i_phone_dar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832" y="3410712"/>
            <a:ext cx="365760" cy="365760"/>
          </a:xfrm>
          <a:prstGeom prst="rect">
            <a:avLst/>
          </a:prstGeom>
        </p:spPr>
      </p:pic>
      <p:sp>
        <p:nvSpPr>
          <p:cNvPr id="23" name="Text 18"/>
          <p:cNvSpPr/>
          <p:nvPr/>
        </p:nvSpPr>
        <p:spPr>
          <a:xfrm>
            <a:off x="6126480" y="3200400"/>
            <a:ext cx="5212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2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Телефон / факс</a:t>
            </a:r>
            <a:endParaRPr lang="en-US" sz="1000" dirty="0"/>
          </a:p>
        </p:txBody>
      </p:sp>
      <p:sp>
        <p:nvSpPr>
          <p:cNvPr id="24" name="Text 19"/>
          <p:cNvSpPr/>
          <p:nvPr/>
        </p:nvSpPr>
        <p:spPr>
          <a:xfrm>
            <a:off x="6126480" y="3429000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+7 (8352) 24-25-85</a:t>
            </a:r>
            <a:endParaRPr lang="en-US" sz="1400" dirty="0"/>
          </a:p>
        </p:txBody>
      </p:sp>
      <p:sp>
        <p:nvSpPr>
          <p:cNvPr id="25" name="Text 20"/>
          <p:cNvSpPr/>
          <p:nvPr/>
        </p:nvSpPr>
        <p:spPr>
          <a:xfrm>
            <a:off x="6126480" y="3721608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+7 (8352) 24-25-95   •   +7 (8352) 24-25-75</a:t>
            </a:r>
            <a:endParaRPr lang="en-US" sz="1200" dirty="0"/>
          </a:p>
        </p:txBody>
      </p:sp>
      <p:sp>
        <p:nvSpPr>
          <p:cNvPr id="26" name="Shape 21"/>
          <p:cNvSpPr/>
          <p:nvPr/>
        </p:nvSpPr>
        <p:spPr>
          <a:xfrm>
            <a:off x="5120640" y="4251960"/>
            <a:ext cx="6400800" cy="86868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27" name="Shape 22"/>
          <p:cNvSpPr/>
          <p:nvPr/>
        </p:nvSpPr>
        <p:spPr>
          <a:xfrm>
            <a:off x="5120640" y="4251960"/>
            <a:ext cx="91440" cy="868680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28" name="Shape 23"/>
          <p:cNvSpPr/>
          <p:nvPr/>
        </p:nvSpPr>
        <p:spPr>
          <a:xfrm>
            <a:off x="5394960" y="4389120"/>
            <a:ext cx="594360" cy="594360"/>
          </a:xfrm>
          <a:prstGeom prst="ellipse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pic>
        <p:nvPicPr>
          <p:cNvPr id="29" name="Image 3" descr="/home/claude/work/assets/i_email_dar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3832" y="4507992"/>
            <a:ext cx="365760" cy="365760"/>
          </a:xfrm>
          <a:prstGeom prst="rect">
            <a:avLst/>
          </a:prstGeom>
        </p:spPr>
      </p:pic>
      <p:sp>
        <p:nvSpPr>
          <p:cNvPr id="30" name="Text 24"/>
          <p:cNvSpPr/>
          <p:nvPr/>
        </p:nvSpPr>
        <p:spPr>
          <a:xfrm>
            <a:off x="6126480" y="4389120"/>
            <a:ext cx="5212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2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Электронная почта</a:t>
            </a:r>
            <a:endParaRPr lang="en-US" sz="1000" dirty="0"/>
          </a:p>
        </p:txBody>
      </p:sp>
      <p:sp>
        <p:nvSpPr>
          <p:cNvPr id="31" name="Text 25"/>
          <p:cNvSpPr/>
          <p:nvPr/>
        </p:nvSpPr>
        <p:spPr>
          <a:xfrm>
            <a:off x="6126480" y="4617720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crsb@yandex.ru</a:t>
            </a:r>
            <a:endParaRPr lang="en-US" sz="1400" dirty="0"/>
          </a:p>
        </p:txBody>
      </p:sp>
      <p:sp>
        <p:nvSpPr>
          <p:cNvPr id="32" name="Shape 26"/>
          <p:cNvSpPr/>
          <p:nvPr/>
        </p:nvSpPr>
        <p:spPr>
          <a:xfrm>
            <a:off x="5120640" y="5257800"/>
            <a:ext cx="6400800" cy="86868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33" name="Shape 27"/>
          <p:cNvSpPr/>
          <p:nvPr/>
        </p:nvSpPr>
        <p:spPr>
          <a:xfrm>
            <a:off x="5120640" y="5257800"/>
            <a:ext cx="91440" cy="868680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34" name="Shape 28"/>
          <p:cNvSpPr/>
          <p:nvPr/>
        </p:nvSpPr>
        <p:spPr>
          <a:xfrm>
            <a:off x="5394960" y="5394960"/>
            <a:ext cx="594360" cy="594360"/>
          </a:xfrm>
          <a:prstGeom prst="ellipse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pic>
        <p:nvPicPr>
          <p:cNvPr id="35" name="Image 4" descr="/home/claude/work/assets/i_globe_dar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3832" y="5513832"/>
            <a:ext cx="365760" cy="365760"/>
          </a:xfrm>
          <a:prstGeom prst="rect">
            <a:avLst/>
          </a:prstGeom>
        </p:spPr>
      </p:pic>
      <p:sp>
        <p:nvSpPr>
          <p:cNvPr id="36" name="Text 29"/>
          <p:cNvSpPr/>
          <p:nvPr/>
        </p:nvSpPr>
        <p:spPr>
          <a:xfrm>
            <a:off x="6126480" y="5394960"/>
            <a:ext cx="5212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2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Сайт</a:t>
            </a:r>
            <a:endParaRPr lang="en-US" sz="1000" dirty="0"/>
          </a:p>
        </p:txBody>
      </p:sp>
      <p:sp>
        <p:nvSpPr>
          <p:cNvPr id="37" name="Text 30"/>
          <p:cNvSpPr/>
          <p:nvPr/>
        </p:nvSpPr>
        <p:spPr>
          <a:xfrm>
            <a:off x="6126480" y="5623560"/>
            <a:ext cx="5212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www.centre-snab.ru</a:t>
            </a:r>
            <a:endParaRPr lang="en-US" sz="1400" dirty="0"/>
          </a:p>
        </p:txBody>
      </p:sp>
      <p:sp>
        <p:nvSpPr>
          <p:cNvPr id="38" name="Text 31"/>
          <p:cNvSpPr/>
          <p:nvPr/>
        </p:nvSpPr>
        <p:spPr>
          <a:xfrm>
            <a:off x="5120640" y="6217920"/>
            <a:ext cx="6400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i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Запросите консультацию — поможем подобрать насос под ваше оборудование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 КОМПАНИИ</a:t>
            </a:r>
            <a:endParaRPr lang="en-US" sz="1000" dirty="0"/>
          </a:p>
        </p:txBody>
      </p:sp>
      <p:pic>
        <p:nvPicPr>
          <p:cNvPr id="3" name="Image 0" descr="/home/claude/work/assets/monog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3015" y="292608"/>
            <a:ext cx="59436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777240"/>
            <a:ext cx="10515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0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Поставка, подбор и сервис гидрооборудования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548640" y="2240280"/>
            <a:ext cx="7132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ЦЕНТРСНАБ работает с предприятиями по всей России — от единичных поставок до серийных контрактов.</a:t>
            </a:r>
            <a:endParaRPr lang="en-US" sz="1300" dirty="0"/>
          </a:p>
        </p:txBody>
      </p:sp>
      <p:sp>
        <p:nvSpPr>
          <p:cNvPr id="7" name="Shape 4"/>
          <p:cNvSpPr/>
          <p:nvPr/>
        </p:nvSpPr>
        <p:spPr>
          <a:xfrm>
            <a:off x="548640" y="2971800"/>
            <a:ext cx="640080" cy="640080"/>
          </a:xfrm>
          <a:prstGeom prst="ellipse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pic>
        <p:nvPicPr>
          <p:cNvPr id="8" name="Image 1" descr="/home/claude/work/assets/i_tru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44" y="3118104"/>
            <a:ext cx="347472" cy="34747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417320" y="2953512"/>
            <a:ext cx="6126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Дилерский центр в Чебоксарах</a:t>
            </a:r>
            <a:endParaRPr lang="en-US" sz="1300" dirty="0"/>
          </a:p>
        </p:txBody>
      </p:sp>
      <p:sp>
        <p:nvSpPr>
          <p:cNvPr id="10" name="Text 6"/>
          <p:cNvSpPr/>
          <p:nvPr/>
        </p:nvSpPr>
        <p:spPr>
          <a:xfrm>
            <a:off x="1417320" y="3264408"/>
            <a:ext cx="6126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Прямые поставки шестерённых насосов промышленного класса под задачи заказчика.</a:t>
            </a:r>
            <a:endParaRPr lang="en-US" sz="1100" dirty="0"/>
          </a:p>
        </p:txBody>
      </p:sp>
      <p:sp>
        <p:nvSpPr>
          <p:cNvPr id="11" name="Shape 7"/>
          <p:cNvSpPr/>
          <p:nvPr/>
        </p:nvSpPr>
        <p:spPr>
          <a:xfrm>
            <a:off x="548640" y="3840480"/>
            <a:ext cx="640080" cy="640080"/>
          </a:xfrm>
          <a:prstGeom prst="ellipse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pic>
        <p:nvPicPr>
          <p:cNvPr id="12" name="Image 2" descr="/home/claude/work/assets/i_searc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44" y="3986784"/>
            <a:ext cx="347472" cy="347472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417320" y="3822192"/>
            <a:ext cx="6126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Подбор по техническим параметрам</a:t>
            </a:r>
            <a:endParaRPr lang="en-US" sz="1300" dirty="0"/>
          </a:p>
        </p:txBody>
      </p:sp>
      <p:sp>
        <p:nvSpPr>
          <p:cNvPr id="14" name="Text 9"/>
          <p:cNvSpPr/>
          <p:nvPr/>
        </p:nvSpPr>
        <p:spPr>
          <a:xfrm>
            <a:off x="1417320" y="4133088"/>
            <a:ext cx="6126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Типоразмер, фланец, вал, тип присоединений — конфигурация под конкретное оборудование.</a:t>
            </a:r>
            <a:endParaRPr lang="en-US" sz="1100" dirty="0"/>
          </a:p>
        </p:txBody>
      </p:sp>
      <p:sp>
        <p:nvSpPr>
          <p:cNvPr id="15" name="Shape 10"/>
          <p:cNvSpPr/>
          <p:nvPr/>
        </p:nvSpPr>
        <p:spPr>
          <a:xfrm>
            <a:off x="548640" y="4709160"/>
            <a:ext cx="640080" cy="640080"/>
          </a:xfrm>
          <a:prstGeom prst="ellipse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pic>
        <p:nvPicPr>
          <p:cNvPr id="16" name="Image 3" descr="/home/claude/work/assets/i_tool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944" y="4855464"/>
            <a:ext cx="347472" cy="347472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1417320" y="4690872"/>
            <a:ext cx="6126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Сервис и ремонт</a:t>
            </a:r>
            <a:endParaRPr lang="en-US" sz="1300" dirty="0"/>
          </a:p>
        </p:txBody>
      </p:sp>
      <p:sp>
        <p:nvSpPr>
          <p:cNvPr id="18" name="Text 12"/>
          <p:cNvSpPr/>
          <p:nvPr/>
        </p:nvSpPr>
        <p:spPr>
          <a:xfrm>
            <a:off x="1417320" y="5001768"/>
            <a:ext cx="6126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Диагностика и восстановление работоспособности гидрооборудования.</a:t>
            </a:r>
            <a:endParaRPr lang="en-US" sz="1100" dirty="0"/>
          </a:p>
        </p:txBody>
      </p:sp>
      <p:sp>
        <p:nvSpPr>
          <p:cNvPr id="19" name="Shape 13"/>
          <p:cNvSpPr/>
          <p:nvPr/>
        </p:nvSpPr>
        <p:spPr>
          <a:xfrm>
            <a:off x="548640" y="5577840"/>
            <a:ext cx="640080" cy="640080"/>
          </a:xfrm>
          <a:prstGeom prst="ellipse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pic>
        <p:nvPicPr>
          <p:cNvPr id="20" name="Image 4" descr="/home/claude/work/assets/i_handshak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944" y="5724144"/>
            <a:ext cx="347472" cy="347472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1417320" y="5559552"/>
            <a:ext cx="6126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Работа с корпоративными клиентами</a:t>
            </a:r>
            <a:endParaRPr lang="en-US" sz="1300" dirty="0"/>
          </a:p>
        </p:txBody>
      </p:sp>
      <p:sp>
        <p:nvSpPr>
          <p:cNvPr id="22" name="Text 15"/>
          <p:cNvSpPr/>
          <p:nvPr/>
        </p:nvSpPr>
        <p:spPr>
          <a:xfrm>
            <a:off x="1417320" y="5870448"/>
            <a:ext cx="6126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Сотрудничество с ОЕМ-производителями и сервисными организациями.</a:t>
            </a:r>
            <a:endParaRPr lang="en-US" sz="1100" dirty="0"/>
          </a:p>
        </p:txBody>
      </p:sp>
      <p:sp>
        <p:nvSpPr>
          <p:cNvPr id="26" name="Text 18"/>
          <p:cNvSpPr/>
          <p:nvPr/>
        </p:nvSpPr>
        <p:spPr>
          <a:xfrm>
            <a:off x="7863840" y="5669280"/>
            <a:ext cx="3749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CB31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Промышленная </a:t>
            </a:r>
            <a:r>
              <a:rPr lang="en-US" sz="1300" b="1" dirty="0" err="1">
                <a:solidFill>
                  <a:srgbClr val="FCB31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надёжность</a:t>
            </a:r>
            <a:endParaRPr lang="en-US" sz="1300" dirty="0"/>
          </a:p>
        </p:txBody>
      </p:sp>
      <p:sp>
        <p:nvSpPr>
          <p:cNvPr id="27" name="Text 19"/>
          <p:cNvSpPr/>
          <p:nvPr/>
        </p:nvSpPr>
        <p:spPr>
          <a:xfrm>
            <a:off x="7863840" y="5943600"/>
            <a:ext cx="3749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8F5E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Каждый день, каждый сезон</a:t>
            </a:r>
            <a:endParaRPr lang="en-US" sz="1000" dirty="0"/>
          </a:p>
        </p:txBody>
      </p:sp>
      <p:sp>
        <p:nvSpPr>
          <p:cNvPr id="28" name="Text 20"/>
          <p:cNvSpPr/>
          <p:nvPr/>
        </p:nvSpPr>
        <p:spPr>
          <a:xfrm>
            <a:off x="11323015" y="6400800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02</a:t>
            </a:r>
            <a:endParaRPr lang="en-US" sz="900" dirty="0"/>
          </a:p>
        </p:txBody>
      </p:sp>
      <p:sp>
        <p:nvSpPr>
          <p:cNvPr id="29" name="Text 21"/>
          <p:cNvSpPr/>
          <p:nvPr/>
        </p:nvSpPr>
        <p:spPr>
          <a:xfrm>
            <a:off x="8991295" y="640080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kern="0" spc="3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ЦЕНТРСНАБ</a:t>
            </a:r>
            <a:endParaRPr lang="en-US" sz="900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0A04AEA-752E-2442-A71D-CD0E6F17DF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3800" y="1856233"/>
            <a:ext cx="4373575" cy="36301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ПРОИЗВОДИТЕЛЬ</a:t>
            </a:r>
            <a:endParaRPr lang="en-US" sz="1000" dirty="0"/>
          </a:p>
        </p:txBody>
      </p:sp>
      <p:pic>
        <p:nvPicPr>
          <p:cNvPr id="3" name="Image 0" descr="/home/claude/work/assets/monog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3015" y="292608"/>
            <a:ext cx="59436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777240"/>
            <a:ext cx="10515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0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Jihostroj — гидравлика с инженерной репутацией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548640" y="2240280"/>
            <a:ext cx="10058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Чешский </a:t>
            </a:r>
            <a:r>
              <a:rPr lang="en-US" sz="1300" dirty="0" err="1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производитель</a:t>
            </a:r>
            <a:r>
              <a:rPr lang="en-US" sz="13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ru-RU" sz="13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авиационного и </a:t>
            </a:r>
            <a:r>
              <a:rPr lang="en-US" sz="1300" dirty="0" err="1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гидравлического</a:t>
            </a:r>
            <a:r>
              <a:rPr lang="en-US" sz="13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оборудования, поставляющий насосы по международным стандартам.</a:t>
            </a:r>
            <a:endParaRPr lang="en-US" sz="1300" dirty="0"/>
          </a:p>
        </p:txBody>
      </p:sp>
      <p:sp>
        <p:nvSpPr>
          <p:cNvPr id="7" name="Shape 4"/>
          <p:cNvSpPr/>
          <p:nvPr/>
        </p:nvSpPr>
        <p:spPr>
          <a:xfrm>
            <a:off x="548640" y="3017520"/>
            <a:ext cx="2606040" cy="155448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48640" y="3017520"/>
            <a:ext cx="2606040" cy="109728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48640" y="3246120"/>
            <a:ext cx="2606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Чехия</a:t>
            </a:r>
            <a:endParaRPr lang="en-US" sz="2600" dirty="0"/>
          </a:p>
        </p:txBody>
      </p:sp>
      <p:sp>
        <p:nvSpPr>
          <p:cNvPr id="10" name="Text 7"/>
          <p:cNvSpPr/>
          <p:nvPr/>
        </p:nvSpPr>
        <p:spPr>
          <a:xfrm>
            <a:off x="731520" y="3931920"/>
            <a:ext cx="22402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серийное производство в Велешине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383280" y="3017520"/>
            <a:ext cx="2606040" cy="155448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3383280" y="3017520"/>
            <a:ext cx="2606040" cy="109728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3383280" y="3246120"/>
            <a:ext cx="2606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ISO/SAE</a:t>
            </a:r>
            <a:endParaRPr lang="en-US" sz="2600" dirty="0"/>
          </a:p>
        </p:txBody>
      </p:sp>
      <p:sp>
        <p:nvSpPr>
          <p:cNvPr id="14" name="Text 11"/>
          <p:cNvSpPr/>
          <p:nvPr/>
        </p:nvSpPr>
        <p:spPr>
          <a:xfrm>
            <a:off x="3566160" y="3931920"/>
            <a:ext cx="22402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международные стандарты совместимости</a:t>
            </a:r>
            <a:endParaRPr lang="en-US" sz="1100" dirty="0"/>
          </a:p>
        </p:txBody>
      </p:sp>
      <p:sp>
        <p:nvSpPr>
          <p:cNvPr id="15" name="Shape 12"/>
          <p:cNvSpPr/>
          <p:nvPr/>
        </p:nvSpPr>
        <p:spPr>
          <a:xfrm>
            <a:off x="6217920" y="3017520"/>
            <a:ext cx="2606040" cy="155448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6217920" y="3017520"/>
            <a:ext cx="2606040" cy="109728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217920" y="3246120"/>
            <a:ext cx="2606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2600" dirty="0"/>
          </a:p>
        </p:txBody>
      </p:sp>
      <p:sp>
        <p:nvSpPr>
          <p:cNvPr id="18" name="Text 15"/>
          <p:cNvSpPr/>
          <p:nvPr/>
        </p:nvSpPr>
        <p:spPr>
          <a:xfrm>
            <a:off x="6400800" y="3931920"/>
            <a:ext cx="22402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линейки шестерённых насосов: Q2 и GHD0</a:t>
            </a:r>
            <a:endParaRPr lang="en-US" sz="1100" dirty="0"/>
          </a:p>
        </p:txBody>
      </p:sp>
      <p:sp>
        <p:nvSpPr>
          <p:cNvPr id="19" name="Shape 16"/>
          <p:cNvSpPr/>
          <p:nvPr/>
        </p:nvSpPr>
        <p:spPr>
          <a:xfrm>
            <a:off x="9052560" y="3017520"/>
            <a:ext cx="2606040" cy="155448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9052560" y="3017520"/>
            <a:ext cx="2606040" cy="109728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9052560" y="3246120"/>
            <a:ext cx="2606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26</a:t>
            </a:r>
            <a:endParaRPr lang="en-US" sz="2600" dirty="0"/>
          </a:p>
        </p:txBody>
      </p:sp>
      <p:sp>
        <p:nvSpPr>
          <p:cNvPr id="22" name="Text 19"/>
          <p:cNvSpPr/>
          <p:nvPr/>
        </p:nvSpPr>
        <p:spPr>
          <a:xfrm>
            <a:off x="9235440" y="3931920"/>
            <a:ext cx="22402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типоразмеров для подбора под задачу</a:t>
            </a:r>
            <a:endParaRPr lang="en-US" sz="1100" dirty="0"/>
          </a:p>
        </p:txBody>
      </p:sp>
      <p:sp>
        <p:nvSpPr>
          <p:cNvPr id="23" name="Text 20"/>
          <p:cNvSpPr/>
          <p:nvPr/>
        </p:nvSpPr>
        <p:spPr>
          <a:xfrm>
            <a:off x="548640" y="4956048"/>
            <a:ext cx="11064240" cy="7589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Конструкции, отработанные в серийной мобильной гидравлике сельхозтехники, дорожно-строительных машин и погрузочно-разгрузочного оборудования. </a:t>
            </a:r>
            <a:r>
              <a:rPr lang="en-US" sz="13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Широкая совместимость присоединений по ISO, SAE и UNI делает Jihostroj практичной </a:t>
            </a:r>
            <a:r>
              <a:rPr lang="en-US" sz="1300" b="1" dirty="0" err="1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заменой</a:t>
            </a:r>
            <a:r>
              <a:rPr lang="en-US" sz="13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ru-RU" sz="13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недоступных и дорогостоящих </a:t>
            </a:r>
            <a:r>
              <a:rPr lang="en-US" sz="1300" b="1" dirty="0" err="1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импортных</a:t>
            </a:r>
            <a:r>
              <a:rPr lang="en-US" sz="13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аналогов.</a:t>
            </a:r>
            <a:endParaRPr lang="en-US" sz="1300" dirty="0"/>
          </a:p>
        </p:txBody>
      </p:sp>
      <p:sp>
        <p:nvSpPr>
          <p:cNvPr id="24" name="Text 21"/>
          <p:cNvSpPr/>
          <p:nvPr/>
        </p:nvSpPr>
        <p:spPr>
          <a:xfrm>
            <a:off x="11323015" y="6400800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03</a:t>
            </a:r>
            <a:endParaRPr lang="en-US" sz="900" dirty="0"/>
          </a:p>
        </p:txBody>
      </p:sp>
      <p:sp>
        <p:nvSpPr>
          <p:cNvPr id="25" name="Text 22"/>
          <p:cNvSpPr/>
          <p:nvPr/>
        </p:nvSpPr>
        <p:spPr>
          <a:xfrm>
            <a:off x="8991295" y="640080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kern="0" spc="3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ЦЕНТРСНАБ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АССОРТИМЕНТ</a:t>
            </a:r>
            <a:endParaRPr lang="en-US" sz="1000" dirty="0"/>
          </a:p>
        </p:txBody>
      </p:sp>
      <p:pic>
        <p:nvPicPr>
          <p:cNvPr id="3" name="Image 0" descr="/home/claude/work/assets/monog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3015" y="292608"/>
            <a:ext cx="59436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777240"/>
            <a:ext cx="10515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0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Две линейки — полный диапазон для мобильной гидравлики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701748" y="2240280"/>
            <a:ext cx="1036249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Q2</a:t>
            </a:r>
            <a:r>
              <a:rPr lang="en-US" sz="13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для широкого диапазона и компактных решений. </a:t>
            </a:r>
            <a:r>
              <a:rPr lang="ru-RU" sz="13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                         </a:t>
            </a:r>
            <a:r>
              <a:rPr lang="en-US" sz="16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GHD0</a:t>
            </a:r>
            <a:r>
              <a:rPr lang="en-US" sz="13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для максимальных нагрузок и тяжёлых условий.</a:t>
            </a:r>
            <a:endParaRPr lang="en-US" sz="1300" dirty="0"/>
          </a:p>
        </p:txBody>
      </p:sp>
      <p:sp>
        <p:nvSpPr>
          <p:cNvPr id="7" name="Shape 4"/>
          <p:cNvSpPr/>
          <p:nvPr/>
        </p:nvSpPr>
        <p:spPr>
          <a:xfrm>
            <a:off x="548640" y="2971800"/>
            <a:ext cx="5440680" cy="333756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48640" y="2971800"/>
            <a:ext cx="5440680" cy="640080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22960" y="3017520"/>
            <a:ext cx="1371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Q2</a:t>
            </a:r>
            <a:endParaRPr lang="en-US" sz="2800" dirty="0"/>
          </a:p>
        </p:txBody>
      </p:sp>
      <p:sp>
        <p:nvSpPr>
          <p:cNvPr id="10" name="Text 7"/>
          <p:cNvSpPr/>
          <p:nvPr/>
        </p:nvSpPr>
        <p:spPr>
          <a:xfrm>
            <a:off x="2240280" y="3136392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Алюминий + чугун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822960" y="3794760"/>
            <a:ext cx="1600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10–100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822960" y="4178808"/>
            <a:ext cx="1600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см³/об</a:t>
            </a:r>
            <a:endParaRPr lang="en-US" sz="1000" dirty="0"/>
          </a:p>
        </p:txBody>
      </p:sp>
      <p:sp>
        <p:nvSpPr>
          <p:cNvPr id="13" name="Text 10"/>
          <p:cNvSpPr/>
          <p:nvPr/>
        </p:nvSpPr>
        <p:spPr>
          <a:xfrm>
            <a:off x="822960" y="4389120"/>
            <a:ext cx="1600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Рабочий объём</a:t>
            </a:r>
            <a:endParaRPr lang="en-US" sz="1000" dirty="0"/>
          </a:p>
        </p:txBody>
      </p:sp>
      <p:sp>
        <p:nvSpPr>
          <p:cNvPr id="14" name="Text 11"/>
          <p:cNvSpPr/>
          <p:nvPr/>
        </p:nvSpPr>
        <p:spPr>
          <a:xfrm>
            <a:off x="2514600" y="3794760"/>
            <a:ext cx="1600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до 290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2514600" y="4178808"/>
            <a:ext cx="1600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бар</a:t>
            </a:r>
            <a:endParaRPr lang="en-US" sz="1000" dirty="0"/>
          </a:p>
        </p:txBody>
      </p:sp>
      <p:sp>
        <p:nvSpPr>
          <p:cNvPr id="16" name="Text 13"/>
          <p:cNvSpPr/>
          <p:nvPr/>
        </p:nvSpPr>
        <p:spPr>
          <a:xfrm>
            <a:off x="2514600" y="4389120"/>
            <a:ext cx="1600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Давление (продолж.)</a:t>
            </a:r>
            <a:endParaRPr lang="en-US" sz="1000" dirty="0"/>
          </a:p>
        </p:txBody>
      </p:sp>
      <p:sp>
        <p:nvSpPr>
          <p:cNvPr id="17" name="Text 14"/>
          <p:cNvSpPr/>
          <p:nvPr/>
        </p:nvSpPr>
        <p:spPr>
          <a:xfrm>
            <a:off x="4206240" y="3794760"/>
            <a:ext cx="1600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3200</a:t>
            </a:r>
            <a:endParaRPr lang="en-US" sz="1800" dirty="0"/>
          </a:p>
        </p:txBody>
      </p:sp>
      <p:sp>
        <p:nvSpPr>
          <p:cNvPr id="18" name="Text 15"/>
          <p:cNvSpPr/>
          <p:nvPr/>
        </p:nvSpPr>
        <p:spPr>
          <a:xfrm>
            <a:off x="4206240" y="4178808"/>
            <a:ext cx="1600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об/мин</a:t>
            </a:r>
            <a:endParaRPr lang="en-US" sz="1000" dirty="0"/>
          </a:p>
        </p:txBody>
      </p:sp>
      <p:sp>
        <p:nvSpPr>
          <p:cNvPr id="19" name="Text 16"/>
          <p:cNvSpPr/>
          <p:nvPr/>
        </p:nvSpPr>
        <p:spPr>
          <a:xfrm>
            <a:off x="4206240" y="4389120"/>
            <a:ext cx="1600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Макс. скорость</a:t>
            </a:r>
            <a:endParaRPr lang="en-US" sz="1000" dirty="0"/>
          </a:p>
        </p:txBody>
      </p:sp>
      <p:sp>
        <p:nvSpPr>
          <p:cNvPr id="20" name="Shape 17"/>
          <p:cNvSpPr/>
          <p:nvPr/>
        </p:nvSpPr>
        <p:spPr>
          <a:xfrm>
            <a:off x="822960" y="4800600"/>
            <a:ext cx="4892040" cy="18288"/>
          </a:xfrm>
          <a:prstGeom prst="rect">
            <a:avLst/>
          </a:prstGeom>
          <a:solidFill>
            <a:srgbClr val="D1D1D1"/>
          </a:solidFill>
          <a:ln w="12700">
            <a:solidFill>
              <a:srgbClr val="D1D1D1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822960" y="4937760"/>
            <a:ext cx="489204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Корпус из алюминиевого сплава, фланец и крышка из серого чугуна</a:t>
            </a:r>
            <a:endParaRPr lang="en-US" sz="1100" dirty="0"/>
          </a:p>
          <a:p>
            <a:pPr marL="171450" indent="-17145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12 типоразмеров — широкий диапазон под разные системы</a:t>
            </a:r>
            <a:endParaRPr lang="en-US" sz="1100" dirty="0"/>
          </a:p>
          <a:p>
            <a:pPr marL="171450" indent="-17145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Компактные размеры и </a:t>
            </a:r>
            <a:r>
              <a:rPr lang="en-US" sz="1100" dirty="0" err="1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малошумная</a:t>
            </a:r>
            <a:r>
              <a:rPr lang="en-US" sz="11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работа</a:t>
            </a:r>
            <a:endParaRPr lang="en-US" sz="1100" dirty="0"/>
          </a:p>
          <a:p>
            <a:pPr marL="171450" indent="-17145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Когда важны габариты, компактность, диапазон типоразмеров</a:t>
            </a:r>
            <a:endParaRPr lang="en-US" sz="1100" dirty="0"/>
          </a:p>
        </p:txBody>
      </p:sp>
      <p:sp>
        <p:nvSpPr>
          <p:cNvPr id="22" name="Shape 19"/>
          <p:cNvSpPr/>
          <p:nvPr/>
        </p:nvSpPr>
        <p:spPr>
          <a:xfrm>
            <a:off x="6263640" y="2971800"/>
            <a:ext cx="5440680" cy="3337560"/>
          </a:xfrm>
          <a:prstGeom prst="rect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sp>
        <p:nvSpPr>
          <p:cNvPr id="23" name="Shape 20"/>
          <p:cNvSpPr/>
          <p:nvPr/>
        </p:nvSpPr>
        <p:spPr>
          <a:xfrm>
            <a:off x="6263640" y="2971800"/>
            <a:ext cx="5440680" cy="640080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6537960" y="3017520"/>
            <a:ext cx="1828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GHD0</a:t>
            </a:r>
            <a:endParaRPr lang="en-US" sz="2800" dirty="0"/>
          </a:p>
        </p:txBody>
      </p:sp>
      <p:sp>
        <p:nvSpPr>
          <p:cNvPr id="25" name="Text 22"/>
          <p:cNvSpPr/>
          <p:nvPr/>
        </p:nvSpPr>
        <p:spPr>
          <a:xfrm>
            <a:off x="8092440" y="3136392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Полностью чугунная</a:t>
            </a:r>
            <a:endParaRPr lang="en-US" sz="1200" dirty="0"/>
          </a:p>
        </p:txBody>
      </p:sp>
      <p:sp>
        <p:nvSpPr>
          <p:cNvPr id="26" name="Text 23"/>
          <p:cNvSpPr/>
          <p:nvPr/>
        </p:nvSpPr>
        <p:spPr>
          <a:xfrm>
            <a:off x="6537960" y="3794760"/>
            <a:ext cx="1600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CB31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10–36</a:t>
            </a:r>
            <a:endParaRPr lang="en-US" sz="1800" dirty="0"/>
          </a:p>
        </p:txBody>
      </p:sp>
      <p:sp>
        <p:nvSpPr>
          <p:cNvPr id="27" name="Text 24"/>
          <p:cNvSpPr/>
          <p:nvPr/>
        </p:nvSpPr>
        <p:spPr>
          <a:xfrm>
            <a:off x="6537960" y="4178808"/>
            <a:ext cx="1600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D1D1D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см³/об</a:t>
            </a:r>
            <a:endParaRPr lang="en-US" sz="1000" dirty="0"/>
          </a:p>
        </p:txBody>
      </p:sp>
      <p:sp>
        <p:nvSpPr>
          <p:cNvPr id="28" name="Text 25"/>
          <p:cNvSpPr/>
          <p:nvPr/>
        </p:nvSpPr>
        <p:spPr>
          <a:xfrm>
            <a:off x="6537960" y="4389120"/>
            <a:ext cx="1600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8F5E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Рабочий объём</a:t>
            </a:r>
            <a:endParaRPr lang="en-US" sz="1000" dirty="0"/>
          </a:p>
        </p:txBody>
      </p:sp>
      <p:sp>
        <p:nvSpPr>
          <p:cNvPr id="29" name="Text 26"/>
          <p:cNvSpPr/>
          <p:nvPr/>
        </p:nvSpPr>
        <p:spPr>
          <a:xfrm>
            <a:off x="8229600" y="3794760"/>
            <a:ext cx="1600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CB31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до 300</a:t>
            </a:r>
            <a:endParaRPr lang="en-US" sz="1800" dirty="0"/>
          </a:p>
        </p:txBody>
      </p:sp>
      <p:sp>
        <p:nvSpPr>
          <p:cNvPr id="30" name="Text 27"/>
          <p:cNvSpPr/>
          <p:nvPr/>
        </p:nvSpPr>
        <p:spPr>
          <a:xfrm>
            <a:off x="8229600" y="4178808"/>
            <a:ext cx="1600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D1D1D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бар</a:t>
            </a:r>
            <a:endParaRPr lang="en-US" sz="1000" dirty="0"/>
          </a:p>
        </p:txBody>
      </p:sp>
      <p:sp>
        <p:nvSpPr>
          <p:cNvPr id="31" name="Text 28"/>
          <p:cNvSpPr/>
          <p:nvPr/>
        </p:nvSpPr>
        <p:spPr>
          <a:xfrm>
            <a:off x="8229600" y="4389120"/>
            <a:ext cx="1600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8F5E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Давление (продолж.)</a:t>
            </a:r>
            <a:endParaRPr lang="en-US" sz="1000" dirty="0"/>
          </a:p>
        </p:txBody>
      </p:sp>
      <p:sp>
        <p:nvSpPr>
          <p:cNvPr id="32" name="Text 29"/>
          <p:cNvSpPr/>
          <p:nvPr/>
        </p:nvSpPr>
        <p:spPr>
          <a:xfrm>
            <a:off x="9921240" y="3794760"/>
            <a:ext cx="1600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CB31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3400</a:t>
            </a:r>
            <a:endParaRPr lang="en-US" sz="1800" dirty="0"/>
          </a:p>
        </p:txBody>
      </p:sp>
      <p:sp>
        <p:nvSpPr>
          <p:cNvPr id="33" name="Text 30"/>
          <p:cNvSpPr/>
          <p:nvPr/>
        </p:nvSpPr>
        <p:spPr>
          <a:xfrm>
            <a:off x="9921240" y="4178808"/>
            <a:ext cx="1600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D1D1D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об/мин</a:t>
            </a:r>
            <a:endParaRPr lang="en-US" sz="1000" dirty="0"/>
          </a:p>
        </p:txBody>
      </p:sp>
      <p:sp>
        <p:nvSpPr>
          <p:cNvPr id="34" name="Text 31"/>
          <p:cNvSpPr/>
          <p:nvPr/>
        </p:nvSpPr>
        <p:spPr>
          <a:xfrm>
            <a:off x="9921240" y="4389120"/>
            <a:ext cx="1600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8F5E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Макс. скорость</a:t>
            </a:r>
            <a:endParaRPr lang="en-US" sz="1000" dirty="0"/>
          </a:p>
        </p:txBody>
      </p:sp>
      <p:sp>
        <p:nvSpPr>
          <p:cNvPr id="35" name="Shape 32"/>
          <p:cNvSpPr/>
          <p:nvPr/>
        </p:nvSpPr>
        <p:spPr>
          <a:xfrm>
            <a:off x="6537960" y="4800600"/>
            <a:ext cx="4892040" cy="18288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36" name="Text 33"/>
          <p:cNvSpPr/>
          <p:nvPr/>
        </p:nvSpPr>
        <p:spPr>
          <a:xfrm>
            <a:off x="6537960" y="4937760"/>
            <a:ext cx="489204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8F5E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Трёхчастная полностью чугунная конструкция: </a:t>
            </a:r>
            <a:r>
              <a:rPr lang="en-US" sz="1100" dirty="0" err="1">
                <a:solidFill>
                  <a:srgbClr val="F8F5E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фланец-корпус-крышк</a:t>
            </a:r>
            <a:r>
              <a:rPr lang="ru-RU" sz="1100" dirty="0">
                <a:solidFill>
                  <a:srgbClr val="F8F5E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</a:t>
            </a:r>
            <a:endParaRPr lang="en-US" sz="1100" dirty="0"/>
          </a:p>
          <a:p>
            <a:pPr marL="171450" indent="-17145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8F5E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Шестерни из стали сверхвысокой прочности</a:t>
            </a:r>
            <a:endParaRPr lang="en-US" sz="1100" dirty="0"/>
          </a:p>
          <a:p>
            <a:pPr marL="171450" indent="-17145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8F5E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Выдерживает вибрационные и ударные нагрузки</a:t>
            </a:r>
            <a:endParaRPr lang="en-US" sz="1100" dirty="0"/>
          </a:p>
          <a:p>
            <a:pPr marL="171450" indent="-17145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FCB31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Когда нужен запас прочности и </a:t>
            </a:r>
            <a:r>
              <a:rPr lang="en-US" sz="1100" b="1" dirty="0" err="1">
                <a:solidFill>
                  <a:srgbClr val="FCB31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высокое</a:t>
            </a:r>
            <a:r>
              <a:rPr lang="en-US" sz="1100" b="1" dirty="0">
                <a:solidFill>
                  <a:srgbClr val="FCB31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давление</a:t>
            </a:r>
            <a:endParaRPr lang="en-US" sz="1100" dirty="0"/>
          </a:p>
        </p:txBody>
      </p:sp>
      <p:sp>
        <p:nvSpPr>
          <p:cNvPr id="37" name="Text 34"/>
          <p:cNvSpPr/>
          <p:nvPr/>
        </p:nvSpPr>
        <p:spPr>
          <a:xfrm>
            <a:off x="548640" y="6355080"/>
            <a:ext cx="10515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Обе линейки доступны в одно-, многосекционных и реверсивных исполнениях</a:t>
            </a:r>
            <a:endParaRPr lang="en-US" sz="1100" dirty="0"/>
          </a:p>
        </p:txBody>
      </p:sp>
      <p:sp>
        <p:nvSpPr>
          <p:cNvPr id="38" name="Text 35"/>
          <p:cNvSpPr/>
          <p:nvPr/>
        </p:nvSpPr>
        <p:spPr>
          <a:xfrm>
            <a:off x="11323015" y="6400800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04</a:t>
            </a:r>
            <a:endParaRPr lang="en-US" sz="900" dirty="0"/>
          </a:p>
        </p:txBody>
      </p:sp>
      <p:sp>
        <p:nvSpPr>
          <p:cNvPr id="39" name="Text 36"/>
          <p:cNvSpPr/>
          <p:nvPr/>
        </p:nvSpPr>
        <p:spPr>
          <a:xfrm>
            <a:off x="8991295" y="640080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kern="0" spc="3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ЦЕНТРСНАБ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200" b="1" kern="0" spc="4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</a:t>
            </a:r>
            <a:r>
              <a:rPr lang="en-US" sz="1200" b="1" kern="0" spc="4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РЕИМУЩЕСТВА</a:t>
            </a:r>
            <a:endParaRPr lang="en-US" sz="1200" dirty="0"/>
          </a:p>
        </p:txBody>
      </p:sp>
      <p:pic>
        <p:nvPicPr>
          <p:cNvPr id="3" name="Image 0" descr="/home/claude/work/assets/monog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3015" y="292608"/>
            <a:ext cx="59436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777240"/>
            <a:ext cx="10515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ru-RU" sz="30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3000" b="1" dirty="0" err="1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Почему</a:t>
            </a:r>
            <a:r>
              <a:rPr lang="en-US" sz="30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ru-RU" sz="30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насосы </a:t>
            </a:r>
            <a:r>
              <a:rPr lang="en-US" sz="3000" b="1" dirty="0" err="1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Jihostroj</a:t>
            </a:r>
            <a:r>
              <a:rPr lang="en-US" sz="30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3000" b="1" dirty="0" err="1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правильный</a:t>
            </a:r>
            <a:r>
              <a:rPr lang="en-US" sz="30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3000" b="1" dirty="0" err="1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выбор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548640" y="2148840"/>
            <a:ext cx="100584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Шесть критериев, по которым насосы проходят отбор у инженеров </a:t>
            </a:r>
            <a:r>
              <a:rPr lang="en-US" sz="1400" dirty="0" err="1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</a:t>
            </a:r>
            <a:r>
              <a:rPr lang="en-US" sz="14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ru-RU" sz="14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специалистов по </a:t>
            </a:r>
            <a:r>
              <a:rPr lang="en-US" sz="1400" dirty="0" err="1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снабжен</a:t>
            </a:r>
            <a:r>
              <a:rPr lang="ru-RU" sz="1400" dirty="0" err="1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ию</a:t>
            </a:r>
            <a:r>
              <a:rPr lang="ru-RU" sz="14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548640" y="2967228"/>
            <a:ext cx="3657600" cy="1559052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48640" y="2971800"/>
            <a:ext cx="91440" cy="1554480"/>
          </a:xfrm>
          <a:prstGeom prst="rect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822960" y="3200400"/>
            <a:ext cx="594360" cy="594360"/>
          </a:xfrm>
          <a:prstGeom prst="ellipse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pic>
        <p:nvPicPr>
          <p:cNvPr id="10" name="Image 1" descr="/home/claude/work/assets/i_shiel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" y="3337560"/>
            <a:ext cx="320040" cy="32004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08760" y="324612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4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Надёжность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822960" y="3794760"/>
            <a:ext cx="3154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Трёхчастная конструкция шестерни из высокопрочной </a:t>
            </a:r>
            <a:r>
              <a:rPr lang="en-US" sz="1100" b="1" dirty="0" err="1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стали</a:t>
            </a:r>
            <a:r>
              <a:rPr lang="en-US" sz="11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ru-RU" sz="11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- </a:t>
            </a:r>
            <a:r>
              <a:rPr lang="en-US" sz="1100" b="1" dirty="0" err="1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ресурс</a:t>
            </a:r>
            <a:r>
              <a:rPr lang="en-US" sz="11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отработанный в полевых условиях.</a:t>
            </a:r>
            <a:endParaRPr lang="en-US" sz="1100" b="1" dirty="0"/>
          </a:p>
        </p:txBody>
      </p:sp>
      <p:sp>
        <p:nvSpPr>
          <p:cNvPr id="13" name="Shape 9"/>
          <p:cNvSpPr/>
          <p:nvPr/>
        </p:nvSpPr>
        <p:spPr>
          <a:xfrm>
            <a:off x="4389120" y="2971800"/>
            <a:ext cx="3657600" cy="155448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4389120" y="2971800"/>
            <a:ext cx="91440" cy="1554480"/>
          </a:xfrm>
          <a:prstGeom prst="rect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4663440" y="3200400"/>
            <a:ext cx="594360" cy="594360"/>
          </a:xfrm>
          <a:prstGeom prst="ellipse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pic>
        <p:nvPicPr>
          <p:cNvPr id="16" name="Image 2" descr="/home/claude/work/assets/i_industr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337560"/>
            <a:ext cx="320040" cy="32004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5349240" y="324612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4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Высокое давление</a:t>
            </a:r>
            <a:endParaRPr lang="en-US" sz="1400" dirty="0"/>
          </a:p>
        </p:txBody>
      </p:sp>
      <p:sp>
        <p:nvSpPr>
          <p:cNvPr id="18" name="Text 13"/>
          <p:cNvSpPr/>
          <p:nvPr/>
        </p:nvSpPr>
        <p:spPr>
          <a:xfrm>
            <a:off x="4663440" y="3886200"/>
            <a:ext cx="31546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До 320 бар (Q2) и до 330 бар (GHD0) в пиковом режиме без потери ресурса.</a:t>
            </a:r>
            <a:endParaRPr lang="en-US" sz="1100" b="1" dirty="0"/>
          </a:p>
        </p:txBody>
      </p:sp>
      <p:sp>
        <p:nvSpPr>
          <p:cNvPr id="19" name="Shape 14"/>
          <p:cNvSpPr/>
          <p:nvPr/>
        </p:nvSpPr>
        <p:spPr>
          <a:xfrm>
            <a:off x="8229600" y="2971800"/>
            <a:ext cx="3657600" cy="155448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20" name="Shape 15"/>
          <p:cNvSpPr/>
          <p:nvPr/>
        </p:nvSpPr>
        <p:spPr>
          <a:xfrm>
            <a:off x="8229600" y="2971800"/>
            <a:ext cx="91440" cy="1554480"/>
          </a:xfrm>
          <a:prstGeom prst="rect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sp>
        <p:nvSpPr>
          <p:cNvPr id="21" name="Shape 16"/>
          <p:cNvSpPr/>
          <p:nvPr/>
        </p:nvSpPr>
        <p:spPr>
          <a:xfrm>
            <a:off x="8503920" y="3200400"/>
            <a:ext cx="594360" cy="594360"/>
          </a:xfrm>
          <a:prstGeom prst="ellipse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pic>
        <p:nvPicPr>
          <p:cNvPr id="22" name="Image 3" descr="/home/claude/work/assets/i_cog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1080" y="3337560"/>
            <a:ext cx="320040" cy="320040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9189720" y="324612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4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Малошумная</a:t>
            </a:r>
            <a:r>
              <a:rPr lang="ru-RU" sz="14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работа</a:t>
            </a:r>
            <a:endParaRPr lang="en-US" sz="1400" dirty="0"/>
          </a:p>
        </p:txBody>
      </p:sp>
      <p:sp>
        <p:nvSpPr>
          <p:cNvPr id="24" name="Text 18"/>
          <p:cNvSpPr/>
          <p:nvPr/>
        </p:nvSpPr>
        <p:spPr>
          <a:xfrm>
            <a:off x="8503920" y="3931920"/>
            <a:ext cx="31546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Оптимизированный 10-зубый профиль шестерён снижает уровень шума в кабине и на стенде.</a:t>
            </a:r>
            <a:endParaRPr lang="en-US" sz="1100" b="1" dirty="0"/>
          </a:p>
        </p:txBody>
      </p:sp>
      <p:sp>
        <p:nvSpPr>
          <p:cNvPr id="25" name="Shape 19"/>
          <p:cNvSpPr/>
          <p:nvPr/>
        </p:nvSpPr>
        <p:spPr>
          <a:xfrm>
            <a:off x="548640" y="4709160"/>
            <a:ext cx="3657600" cy="155448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26" name="Shape 20"/>
          <p:cNvSpPr/>
          <p:nvPr/>
        </p:nvSpPr>
        <p:spPr>
          <a:xfrm>
            <a:off x="548640" y="4709160"/>
            <a:ext cx="91440" cy="1554480"/>
          </a:xfrm>
          <a:prstGeom prst="rect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sp>
        <p:nvSpPr>
          <p:cNvPr id="27" name="Shape 21"/>
          <p:cNvSpPr/>
          <p:nvPr/>
        </p:nvSpPr>
        <p:spPr>
          <a:xfrm>
            <a:off x="822960" y="4937760"/>
            <a:ext cx="594360" cy="594360"/>
          </a:xfrm>
          <a:prstGeom prst="ellipse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pic>
        <p:nvPicPr>
          <p:cNvPr id="28" name="Image 4" descr="/home/claude/work/assets/i_balanc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120" y="5074920"/>
            <a:ext cx="320040" cy="320040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1508760" y="498348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4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b="1" dirty="0" err="1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Совместимость</a:t>
            </a:r>
            <a:endParaRPr lang="en-US" sz="1400" dirty="0"/>
          </a:p>
        </p:txBody>
      </p:sp>
      <p:sp>
        <p:nvSpPr>
          <p:cNvPr id="30" name="Text 23"/>
          <p:cNvSpPr/>
          <p:nvPr/>
        </p:nvSpPr>
        <p:spPr>
          <a:xfrm>
            <a:off x="822960" y="5577840"/>
            <a:ext cx="31546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Фланцы и валы по ISO, SAE, UNI — прямая замена импортных аналогов по присоединительным размерам.</a:t>
            </a:r>
            <a:endParaRPr lang="en-US" sz="1100" b="1" dirty="0"/>
          </a:p>
        </p:txBody>
      </p:sp>
      <p:sp>
        <p:nvSpPr>
          <p:cNvPr id="31" name="Shape 24"/>
          <p:cNvSpPr/>
          <p:nvPr/>
        </p:nvSpPr>
        <p:spPr>
          <a:xfrm>
            <a:off x="4389120" y="4709160"/>
            <a:ext cx="3657600" cy="155448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32" name="Shape 25"/>
          <p:cNvSpPr/>
          <p:nvPr/>
        </p:nvSpPr>
        <p:spPr>
          <a:xfrm>
            <a:off x="4389120" y="4709160"/>
            <a:ext cx="91440" cy="1554480"/>
          </a:xfrm>
          <a:prstGeom prst="rect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sp>
        <p:nvSpPr>
          <p:cNvPr id="33" name="Shape 26"/>
          <p:cNvSpPr/>
          <p:nvPr/>
        </p:nvSpPr>
        <p:spPr>
          <a:xfrm>
            <a:off x="4663440" y="4937760"/>
            <a:ext cx="594360" cy="594360"/>
          </a:xfrm>
          <a:prstGeom prst="ellipse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pic>
        <p:nvPicPr>
          <p:cNvPr id="34" name="Image 5" descr="/home/claude/work/assets/i_co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0600" y="5074920"/>
            <a:ext cx="320040" cy="320040"/>
          </a:xfrm>
          <a:prstGeom prst="rect">
            <a:avLst/>
          </a:prstGeom>
        </p:spPr>
      </p:pic>
      <p:sp>
        <p:nvSpPr>
          <p:cNvPr id="35" name="Text 27"/>
          <p:cNvSpPr/>
          <p:nvPr/>
        </p:nvSpPr>
        <p:spPr>
          <a:xfrm>
            <a:off x="5349240" y="498348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4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b="1" dirty="0" err="1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Гибкие</a:t>
            </a:r>
            <a:r>
              <a:rPr lang="en-US" sz="14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исполнения</a:t>
            </a:r>
            <a:endParaRPr lang="en-US" sz="1400" dirty="0"/>
          </a:p>
        </p:txBody>
      </p:sp>
      <p:sp>
        <p:nvSpPr>
          <p:cNvPr id="36" name="Text 28"/>
          <p:cNvSpPr/>
          <p:nvPr/>
        </p:nvSpPr>
        <p:spPr>
          <a:xfrm>
            <a:off x="4663440" y="5669280"/>
            <a:ext cx="31546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Одно- и многосекционные, реверсивные версии с внутренним или внешним дренажом.</a:t>
            </a:r>
            <a:endParaRPr lang="en-US" sz="1100" b="1" dirty="0"/>
          </a:p>
        </p:txBody>
      </p:sp>
      <p:sp>
        <p:nvSpPr>
          <p:cNvPr id="37" name="Shape 29"/>
          <p:cNvSpPr/>
          <p:nvPr/>
        </p:nvSpPr>
        <p:spPr>
          <a:xfrm>
            <a:off x="8229600" y="4709160"/>
            <a:ext cx="3657600" cy="155448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38" name="Shape 30"/>
          <p:cNvSpPr/>
          <p:nvPr/>
        </p:nvSpPr>
        <p:spPr>
          <a:xfrm>
            <a:off x="8229600" y="4709160"/>
            <a:ext cx="91440" cy="1554480"/>
          </a:xfrm>
          <a:prstGeom prst="rect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sp>
        <p:nvSpPr>
          <p:cNvPr id="39" name="Shape 31"/>
          <p:cNvSpPr/>
          <p:nvPr/>
        </p:nvSpPr>
        <p:spPr>
          <a:xfrm>
            <a:off x="8503920" y="4937760"/>
            <a:ext cx="594360" cy="594360"/>
          </a:xfrm>
          <a:prstGeom prst="ellipse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pic>
        <p:nvPicPr>
          <p:cNvPr id="40" name="Image 6" descr="/home/claude/work/assets/i_chec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1080" y="5074920"/>
            <a:ext cx="320040" cy="320040"/>
          </a:xfrm>
          <a:prstGeom prst="rect">
            <a:avLst/>
          </a:prstGeom>
        </p:spPr>
      </p:pic>
      <p:sp>
        <p:nvSpPr>
          <p:cNvPr id="41" name="Text 32"/>
          <p:cNvSpPr/>
          <p:nvPr/>
        </p:nvSpPr>
        <p:spPr>
          <a:xfrm>
            <a:off x="9189720" y="498348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4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Рабочие жидкости</a:t>
            </a:r>
            <a:endParaRPr lang="en-US" sz="1400" dirty="0"/>
          </a:p>
        </p:txBody>
      </p:sp>
      <p:sp>
        <p:nvSpPr>
          <p:cNvPr id="42" name="Text 33"/>
          <p:cNvSpPr/>
          <p:nvPr/>
        </p:nvSpPr>
        <p:spPr>
          <a:xfrm>
            <a:off x="8503920" y="5669280"/>
            <a:ext cx="31546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Минеральные масла и гидрожидкости на основе растительных масел; температурный диапазон до +120 °C.</a:t>
            </a:r>
            <a:endParaRPr lang="en-US" sz="1100" b="1" dirty="0"/>
          </a:p>
        </p:txBody>
      </p:sp>
      <p:sp>
        <p:nvSpPr>
          <p:cNvPr id="43" name="Text 34"/>
          <p:cNvSpPr/>
          <p:nvPr/>
        </p:nvSpPr>
        <p:spPr>
          <a:xfrm>
            <a:off x="11323015" y="6400800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05</a:t>
            </a:r>
            <a:endParaRPr lang="en-US" sz="900" dirty="0"/>
          </a:p>
        </p:txBody>
      </p:sp>
      <p:sp>
        <p:nvSpPr>
          <p:cNvPr id="44" name="Text 35"/>
          <p:cNvSpPr/>
          <p:nvPr/>
        </p:nvSpPr>
        <p:spPr>
          <a:xfrm>
            <a:off x="8991294" y="6400800"/>
            <a:ext cx="207294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kern="0" spc="3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ЦЕНТРСНАБ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СЕРИЯ Q2</a:t>
            </a:r>
            <a:endParaRPr lang="en-US" sz="1000" dirty="0"/>
          </a:p>
        </p:txBody>
      </p:sp>
      <p:pic>
        <p:nvPicPr>
          <p:cNvPr id="3" name="Image 0" descr="/home/claude/work/assets/monog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3015" y="292608"/>
            <a:ext cx="59436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777240"/>
            <a:ext cx="10515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0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Q2 — широкий диапазон и компактная посадка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548640" y="2240280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Мобильная гидравлика для техники, где важны габариты, типы присоединений и работа на низких оборотах.</a:t>
            </a:r>
            <a:endParaRPr lang="en-US" sz="1300" dirty="0"/>
          </a:p>
        </p:txBody>
      </p:sp>
      <p:sp>
        <p:nvSpPr>
          <p:cNvPr id="7" name="Shape 4"/>
          <p:cNvSpPr/>
          <p:nvPr/>
        </p:nvSpPr>
        <p:spPr>
          <a:xfrm>
            <a:off x="548640" y="2971800"/>
            <a:ext cx="1828800" cy="128016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48640" y="4187952"/>
            <a:ext cx="1828800" cy="64008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48640" y="3108960"/>
            <a:ext cx="1828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10–100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548640" y="361188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см³/об</a:t>
            </a:r>
            <a:endParaRPr lang="en-US" sz="1100" dirty="0"/>
          </a:p>
        </p:txBody>
      </p:sp>
      <p:sp>
        <p:nvSpPr>
          <p:cNvPr id="11" name="Text 8"/>
          <p:cNvSpPr/>
          <p:nvPr/>
        </p:nvSpPr>
        <p:spPr>
          <a:xfrm>
            <a:off x="640080" y="3886200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12 типоразмеров</a:t>
            </a:r>
            <a:endParaRPr lang="en-US" sz="950" dirty="0"/>
          </a:p>
        </p:txBody>
      </p:sp>
      <p:sp>
        <p:nvSpPr>
          <p:cNvPr id="12" name="Shape 9"/>
          <p:cNvSpPr/>
          <p:nvPr/>
        </p:nvSpPr>
        <p:spPr>
          <a:xfrm>
            <a:off x="2560320" y="2971800"/>
            <a:ext cx="1828800" cy="128016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2560320" y="4187952"/>
            <a:ext cx="1828800" cy="64008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560320" y="3108960"/>
            <a:ext cx="1828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до 290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2560320" y="361188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бар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2651760" y="3886200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продолжительное</a:t>
            </a:r>
            <a:endParaRPr lang="en-US" sz="950" dirty="0"/>
          </a:p>
        </p:txBody>
      </p:sp>
      <p:sp>
        <p:nvSpPr>
          <p:cNvPr id="17" name="Shape 14"/>
          <p:cNvSpPr/>
          <p:nvPr/>
        </p:nvSpPr>
        <p:spPr>
          <a:xfrm>
            <a:off x="4572000" y="2971800"/>
            <a:ext cx="1828800" cy="128016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4572000" y="4187952"/>
            <a:ext cx="1828800" cy="64008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4572000" y="3108960"/>
            <a:ext cx="1828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до 320</a:t>
            </a:r>
            <a:endParaRPr lang="en-US" sz="2200" dirty="0"/>
          </a:p>
        </p:txBody>
      </p:sp>
      <p:sp>
        <p:nvSpPr>
          <p:cNvPr id="20" name="Text 17"/>
          <p:cNvSpPr/>
          <p:nvPr/>
        </p:nvSpPr>
        <p:spPr>
          <a:xfrm>
            <a:off x="4572000" y="361188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бар</a:t>
            </a:r>
            <a:endParaRPr lang="en-US" sz="1100" dirty="0"/>
          </a:p>
        </p:txBody>
      </p:sp>
      <p:sp>
        <p:nvSpPr>
          <p:cNvPr id="21" name="Text 18"/>
          <p:cNvSpPr/>
          <p:nvPr/>
        </p:nvSpPr>
        <p:spPr>
          <a:xfrm>
            <a:off x="4663440" y="3886200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пиковое</a:t>
            </a:r>
            <a:endParaRPr lang="en-US" sz="950" dirty="0"/>
          </a:p>
        </p:txBody>
      </p:sp>
      <p:sp>
        <p:nvSpPr>
          <p:cNvPr id="22" name="Shape 19"/>
          <p:cNvSpPr/>
          <p:nvPr/>
        </p:nvSpPr>
        <p:spPr>
          <a:xfrm>
            <a:off x="6583680" y="2971800"/>
            <a:ext cx="1828800" cy="128016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23" name="Shape 20"/>
          <p:cNvSpPr/>
          <p:nvPr/>
        </p:nvSpPr>
        <p:spPr>
          <a:xfrm>
            <a:off x="6583680" y="4187952"/>
            <a:ext cx="1828800" cy="64008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6583680" y="3108960"/>
            <a:ext cx="1828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3200</a:t>
            </a:r>
            <a:endParaRPr lang="en-US" sz="2200" dirty="0"/>
          </a:p>
        </p:txBody>
      </p:sp>
      <p:sp>
        <p:nvSpPr>
          <p:cNvPr id="25" name="Text 22"/>
          <p:cNvSpPr/>
          <p:nvPr/>
        </p:nvSpPr>
        <p:spPr>
          <a:xfrm>
            <a:off x="6583680" y="361188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об/мин</a:t>
            </a:r>
            <a:endParaRPr lang="en-US" sz="1100" dirty="0"/>
          </a:p>
        </p:txBody>
      </p:sp>
      <p:sp>
        <p:nvSpPr>
          <p:cNvPr id="26" name="Text 23"/>
          <p:cNvSpPr/>
          <p:nvPr/>
        </p:nvSpPr>
        <p:spPr>
          <a:xfrm>
            <a:off x="6675120" y="3886200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макс. скорость</a:t>
            </a:r>
            <a:endParaRPr lang="en-US" sz="950" dirty="0"/>
          </a:p>
        </p:txBody>
      </p:sp>
      <p:sp>
        <p:nvSpPr>
          <p:cNvPr id="27" name="Text 24"/>
          <p:cNvSpPr/>
          <p:nvPr/>
        </p:nvSpPr>
        <p:spPr>
          <a:xfrm>
            <a:off x="548640" y="443484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Конструкция</a:t>
            </a:r>
            <a:endParaRPr lang="en-US" sz="1600" dirty="0"/>
          </a:p>
        </p:txBody>
      </p:sp>
      <p:sp>
        <p:nvSpPr>
          <p:cNvPr id="28" name="Text 25"/>
          <p:cNvSpPr/>
          <p:nvPr/>
        </p:nvSpPr>
        <p:spPr>
          <a:xfrm>
            <a:off x="548640" y="4846320"/>
            <a:ext cx="64008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spcAft>
                <a:spcPts val="300"/>
              </a:spcAft>
              <a:buSzPct val="100000"/>
              <a:buFont typeface="Wingdings" pitchFamily="2" charset="2"/>
              <a:buChar char="§"/>
            </a:pPr>
            <a:r>
              <a:rPr lang="en-US" sz="12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Фланец и крышка — серый чугун</a:t>
            </a:r>
            <a:endParaRPr lang="en-US" sz="1200" b="1" dirty="0"/>
          </a:p>
          <a:p>
            <a:pPr marL="171450" indent="-171450">
              <a:spcAft>
                <a:spcPts val="300"/>
              </a:spcAft>
              <a:buSzPct val="100000"/>
              <a:buFont typeface="Wingdings" pitchFamily="2" charset="2"/>
              <a:buChar char="§"/>
            </a:pPr>
            <a:r>
              <a:rPr lang="en-US" sz="12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Корпус — секционный профиль из высокопрочного алюминиевого сплава</a:t>
            </a:r>
            <a:endParaRPr lang="en-US" sz="1200" b="1" dirty="0"/>
          </a:p>
          <a:p>
            <a:pPr marL="171450" indent="-171450">
              <a:spcAft>
                <a:spcPts val="300"/>
              </a:spcAft>
              <a:buSzPct val="100000"/>
              <a:buFont typeface="Wingdings" pitchFamily="2" charset="2"/>
              <a:buChar char="§"/>
            </a:pPr>
            <a:r>
              <a:rPr lang="en-US" sz="12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Шестерни с 10 зубьями из высокопрочной стали</a:t>
            </a:r>
            <a:endParaRPr lang="en-US" sz="1200" b="1" dirty="0"/>
          </a:p>
          <a:p>
            <a:pPr marL="171450" indent="-171450">
              <a:spcAft>
                <a:spcPts val="300"/>
              </a:spcAft>
              <a:buSzPct val="100000"/>
              <a:buFont typeface="Wingdings" pitchFamily="2" charset="2"/>
              <a:buChar char="§"/>
            </a:pPr>
            <a:r>
              <a:rPr lang="en-US" sz="12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Гидравлическая компенсация давления</a:t>
            </a:r>
            <a:endParaRPr lang="en-US" sz="1200" b="1" dirty="0"/>
          </a:p>
          <a:p>
            <a:pPr marL="171450" indent="-171450">
              <a:spcAft>
                <a:spcPts val="300"/>
              </a:spcAft>
              <a:buSzPct val="100000"/>
              <a:buFont typeface="Wingdings" pitchFamily="2" charset="2"/>
              <a:buChar char="§"/>
            </a:pPr>
            <a:r>
              <a:rPr lang="en-US" sz="12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Работа на низких оборотах при высоком давлении</a:t>
            </a:r>
            <a:endParaRPr lang="en-US" sz="1200" b="1" dirty="0"/>
          </a:p>
        </p:txBody>
      </p:sp>
      <p:sp>
        <p:nvSpPr>
          <p:cNvPr id="32" name="Text 28"/>
          <p:cNvSpPr/>
          <p:nvPr/>
        </p:nvSpPr>
        <p:spPr>
          <a:xfrm>
            <a:off x="11323015" y="6400800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06</a:t>
            </a:r>
            <a:endParaRPr lang="en-US" sz="900" dirty="0"/>
          </a:p>
        </p:txBody>
      </p:sp>
      <p:sp>
        <p:nvSpPr>
          <p:cNvPr id="33" name="Text 29"/>
          <p:cNvSpPr/>
          <p:nvPr/>
        </p:nvSpPr>
        <p:spPr>
          <a:xfrm>
            <a:off x="8991295" y="640080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kern="0" spc="3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ЦЕНТРСНАБ</a:t>
            </a:r>
            <a:endParaRPr lang="en-US" sz="900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A99C2A3-8105-964E-9E5E-7D92B2C71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362" y="4343400"/>
            <a:ext cx="4846013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СЕРИЯ Q2 / ИСПОЛНЕНИЯ</a:t>
            </a:r>
            <a:endParaRPr lang="en-US" sz="1000" dirty="0"/>
          </a:p>
        </p:txBody>
      </p:sp>
      <p:pic>
        <p:nvPicPr>
          <p:cNvPr id="3" name="Image 0" descr="/home/claude/work/assets/monog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3015" y="292608"/>
            <a:ext cx="59436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777240"/>
            <a:ext cx="10515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0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Гибкая конфигурация под задачу заказчика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548640" y="2240280"/>
            <a:ext cx="10058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Каждый насос Q2 собирается по коду заказа: объём, направление вращения, фланец, вал, тип подключения и материал уплотнения.</a:t>
            </a:r>
            <a:endParaRPr lang="en-US" sz="1300" dirty="0"/>
          </a:p>
        </p:txBody>
      </p:sp>
      <p:sp>
        <p:nvSpPr>
          <p:cNvPr id="7" name="Shape 4"/>
          <p:cNvSpPr/>
          <p:nvPr/>
        </p:nvSpPr>
        <p:spPr>
          <a:xfrm>
            <a:off x="548640" y="2971800"/>
            <a:ext cx="3657600" cy="310896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48640" y="2971800"/>
            <a:ext cx="3657600" cy="640080"/>
          </a:xfrm>
          <a:prstGeom prst="rect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77240" y="3108960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8F5E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Исполнения корпуса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777240" y="3840480"/>
            <a:ext cx="3200400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spcAft>
                <a:spcPts val="500"/>
              </a:spcAft>
              <a:buSzPct val="100000"/>
              <a:buFont typeface="Wingdings" pitchFamily="2" charset="2"/>
              <a:buChar char="§"/>
            </a:pPr>
            <a:r>
              <a:rPr lang="en-US" sz="11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Односекционное — один контур</a:t>
            </a:r>
            <a:endParaRPr lang="en-US" sz="1100" b="1" dirty="0"/>
          </a:p>
          <a:p>
            <a:pPr marL="171450" indent="-171450">
              <a:spcAft>
                <a:spcPts val="500"/>
              </a:spcAft>
              <a:buSzPct val="100000"/>
              <a:buFont typeface="Wingdings" pitchFamily="2" charset="2"/>
              <a:buChar char="§"/>
            </a:pPr>
            <a:r>
              <a:rPr lang="en-US" sz="11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Многосекционное — до 4 секций, момент 340 Нм</a:t>
            </a:r>
            <a:endParaRPr lang="en-US" sz="1100" b="1" dirty="0"/>
          </a:p>
          <a:p>
            <a:pPr marL="171450" indent="-171450">
              <a:spcAft>
                <a:spcPts val="500"/>
              </a:spcAft>
              <a:buSzPct val="100000"/>
              <a:buFont typeface="Wingdings" pitchFamily="2" charset="2"/>
              <a:buChar char="§"/>
            </a:pPr>
            <a:r>
              <a:rPr lang="en-US" sz="11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Реверсивное — внутр./внешн. дренаж</a:t>
            </a:r>
            <a:endParaRPr lang="en-US" sz="1100" b="1" dirty="0"/>
          </a:p>
        </p:txBody>
      </p:sp>
      <p:sp>
        <p:nvSpPr>
          <p:cNvPr id="11" name="Shape 8"/>
          <p:cNvSpPr/>
          <p:nvPr/>
        </p:nvSpPr>
        <p:spPr>
          <a:xfrm>
            <a:off x="4389120" y="2971800"/>
            <a:ext cx="3657600" cy="310896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4389120" y="2971800"/>
            <a:ext cx="3657600" cy="640080"/>
          </a:xfrm>
          <a:prstGeom prst="rect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617720" y="3108960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8F5E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Присоединения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4617720" y="3840480"/>
            <a:ext cx="3200400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spcAft>
                <a:spcPts val="500"/>
              </a:spcAft>
              <a:buSzPct val="100000"/>
              <a:buFont typeface="Wingdings" pitchFamily="2" charset="2"/>
              <a:buChar char="§"/>
            </a:pPr>
            <a:r>
              <a:rPr lang="en-US" sz="11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Фланцы: прямоугольные, SAE B (2/4), ISO, UNI — 12 типов</a:t>
            </a:r>
            <a:endParaRPr lang="en-US" sz="1100" b="1" dirty="0"/>
          </a:p>
          <a:p>
            <a:pPr marL="171450" indent="-171450">
              <a:spcAft>
                <a:spcPts val="500"/>
              </a:spcAft>
              <a:buSzPct val="100000"/>
              <a:buFont typeface="Wingdings" pitchFamily="2" charset="2"/>
              <a:buChar char="§"/>
            </a:pPr>
            <a:r>
              <a:rPr lang="en-US" sz="11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Валы: конус 1:8/1:5, шлицы SAE/DIN/UNI — 13 типов</a:t>
            </a:r>
            <a:endParaRPr lang="en-US" sz="1100" b="1" dirty="0"/>
          </a:p>
          <a:p>
            <a:pPr marL="171450" indent="-171450">
              <a:spcAft>
                <a:spcPts val="500"/>
              </a:spcAft>
              <a:buSzPct val="100000"/>
              <a:buFont typeface="Wingdings" pitchFamily="2" charset="2"/>
              <a:buChar char="§"/>
            </a:pPr>
            <a:r>
              <a:rPr lang="en-US" sz="11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Резьба: метрическая, BSP, UNF, DIN/SAE фланцы</a:t>
            </a:r>
            <a:endParaRPr lang="en-US" sz="1100" b="1" dirty="0"/>
          </a:p>
        </p:txBody>
      </p:sp>
      <p:sp>
        <p:nvSpPr>
          <p:cNvPr id="15" name="Shape 12"/>
          <p:cNvSpPr/>
          <p:nvPr/>
        </p:nvSpPr>
        <p:spPr>
          <a:xfrm>
            <a:off x="8229600" y="2971800"/>
            <a:ext cx="3657600" cy="310896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8229600" y="2971800"/>
            <a:ext cx="3657600" cy="640080"/>
          </a:xfrm>
          <a:prstGeom prst="rect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458200" y="3108960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8F5E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Уплотнения и опции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8458200" y="3840480"/>
            <a:ext cx="3200400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spcAft>
                <a:spcPts val="500"/>
              </a:spcAft>
              <a:buSzPct val="100000"/>
              <a:buFont typeface="Wingdings" pitchFamily="2" charset="2"/>
              <a:buChar char="§"/>
            </a:pPr>
            <a:r>
              <a:rPr lang="en-US" sz="11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NBR — стандартное (нитрильное)</a:t>
            </a:r>
            <a:endParaRPr lang="en-US" sz="1100" b="1" dirty="0"/>
          </a:p>
          <a:p>
            <a:pPr marL="171450" indent="-171450">
              <a:spcAft>
                <a:spcPts val="500"/>
              </a:spcAft>
              <a:buSzPct val="100000"/>
              <a:buFont typeface="Wingdings" pitchFamily="2" charset="2"/>
              <a:buChar char="§"/>
            </a:pPr>
            <a:r>
              <a:rPr lang="en-US" sz="11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FKM (Viton) — высокотемпературное до +120 °C</a:t>
            </a:r>
            <a:endParaRPr lang="en-US" sz="1100" b="1" dirty="0"/>
          </a:p>
          <a:p>
            <a:pPr marL="171450" indent="-171450">
              <a:spcAft>
                <a:spcPts val="500"/>
              </a:spcAft>
              <a:buSzPct val="100000"/>
              <a:buFont typeface="Wingdings" pitchFamily="2" charset="2"/>
              <a:buChar char="§"/>
            </a:pPr>
            <a:r>
              <a:rPr lang="en-US" sz="11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HNBR — для агрессивных сред</a:t>
            </a:r>
            <a:endParaRPr lang="en-US" sz="1100" b="1" dirty="0"/>
          </a:p>
          <a:p>
            <a:pPr marL="171450" indent="-171450">
              <a:spcAft>
                <a:spcPts val="500"/>
              </a:spcAft>
              <a:buSzPct val="100000"/>
              <a:buFont typeface="Wingdings" pitchFamily="2" charset="2"/>
              <a:buChar char="§"/>
            </a:pPr>
            <a:r>
              <a:rPr lang="en-US" sz="1100" b="1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Встроенный предохранительный клапан</a:t>
            </a:r>
            <a:endParaRPr lang="en-US" sz="1100" b="1" dirty="0"/>
          </a:p>
        </p:txBody>
      </p:sp>
      <p:sp>
        <p:nvSpPr>
          <p:cNvPr id="19" name="Text 16"/>
          <p:cNvSpPr/>
          <p:nvPr/>
        </p:nvSpPr>
        <p:spPr>
          <a:xfrm>
            <a:off x="548640" y="6217920"/>
            <a:ext cx="110642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390032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Пример кода заказа:  Q2-51R-R11C11-SG05G04-N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11323015" y="6400800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07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8991295" y="640080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kern="0" spc="3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ЦЕНТРСНАБ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СЕРИЯ Q2 / ПРИМЕНЕНИЕ</a:t>
            </a:r>
            <a:endParaRPr lang="en-US" sz="1000" dirty="0"/>
          </a:p>
        </p:txBody>
      </p:sp>
      <p:pic>
        <p:nvPicPr>
          <p:cNvPr id="3" name="Image 0" descr="/home/claude/work/assets/monog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3015" y="292608"/>
            <a:ext cx="59436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777240"/>
            <a:ext cx="10515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0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Где работают насосы Q2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548640" y="2240280"/>
            <a:ext cx="10058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Универсальная линейка для основных отраслей мобильной гидравлики.</a:t>
            </a:r>
            <a:endParaRPr lang="en-US" sz="1300" dirty="0"/>
          </a:p>
        </p:txBody>
      </p:sp>
      <p:sp>
        <p:nvSpPr>
          <p:cNvPr id="7" name="Shape 4"/>
          <p:cNvSpPr/>
          <p:nvPr/>
        </p:nvSpPr>
        <p:spPr>
          <a:xfrm>
            <a:off x="548640" y="2971800"/>
            <a:ext cx="2194560" cy="260604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1188720" y="3200400"/>
            <a:ext cx="914400" cy="914400"/>
          </a:xfrm>
          <a:prstGeom prst="ellipse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pic>
        <p:nvPicPr>
          <p:cNvPr id="9" name="Image 1" descr="/home/claude/work/assets/ic_trac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460" y="3406140"/>
            <a:ext cx="502920" cy="50292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685800" y="4251960"/>
            <a:ext cx="1920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Сельхозтехника</a:t>
            </a:r>
            <a:endParaRPr lang="en-US" sz="1250" dirty="0"/>
          </a:p>
        </p:txBody>
      </p:sp>
      <p:sp>
        <p:nvSpPr>
          <p:cNvPr id="11" name="Text 7"/>
          <p:cNvSpPr/>
          <p:nvPr/>
        </p:nvSpPr>
        <p:spPr>
          <a:xfrm>
            <a:off x="731520" y="4800600"/>
            <a:ext cx="18288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Тракторы, комбайны, опрыскиватели, прицепное и навесное оборудование</a:t>
            </a:r>
            <a:endParaRPr lang="en-US" sz="1100" dirty="0"/>
          </a:p>
        </p:txBody>
      </p:sp>
      <p:sp>
        <p:nvSpPr>
          <p:cNvPr id="12" name="Shape 8"/>
          <p:cNvSpPr/>
          <p:nvPr/>
        </p:nvSpPr>
        <p:spPr>
          <a:xfrm>
            <a:off x="2880360" y="2971800"/>
            <a:ext cx="2194560" cy="260604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13" name="Shape 9"/>
          <p:cNvSpPr/>
          <p:nvPr/>
        </p:nvSpPr>
        <p:spPr>
          <a:xfrm>
            <a:off x="3520440" y="3200400"/>
            <a:ext cx="914400" cy="914400"/>
          </a:xfrm>
          <a:prstGeom prst="ellipse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pic>
        <p:nvPicPr>
          <p:cNvPr id="14" name="Image 2" descr="/home/claude/work/assets/ic_bulldoz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6180" y="3406140"/>
            <a:ext cx="502920" cy="50292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3017520" y="4251960"/>
            <a:ext cx="1920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Дорожно-строительные</a:t>
            </a:r>
            <a:endParaRPr lang="en-US" sz="1250" dirty="0"/>
          </a:p>
        </p:txBody>
      </p:sp>
      <p:sp>
        <p:nvSpPr>
          <p:cNvPr id="16" name="Text 11"/>
          <p:cNvSpPr/>
          <p:nvPr/>
        </p:nvSpPr>
        <p:spPr>
          <a:xfrm>
            <a:off x="3063240" y="4800600"/>
            <a:ext cx="18288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Экскаваторы, бульдозеры, катки, асфальтоукладчики</a:t>
            </a:r>
            <a:endParaRPr lang="en-US" sz="1100" dirty="0"/>
          </a:p>
        </p:txBody>
      </p:sp>
      <p:sp>
        <p:nvSpPr>
          <p:cNvPr id="17" name="Shape 12"/>
          <p:cNvSpPr/>
          <p:nvPr/>
        </p:nvSpPr>
        <p:spPr>
          <a:xfrm>
            <a:off x="5212080" y="2971800"/>
            <a:ext cx="2194560" cy="260604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18" name="Shape 13"/>
          <p:cNvSpPr/>
          <p:nvPr/>
        </p:nvSpPr>
        <p:spPr>
          <a:xfrm>
            <a:off x="5852160" y="3200400"/>
            <a:ext cx="914400" cy="914400"/>
          </a:xfrm>
          <a:prstGeom prst="ellipse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pic>
        <p:nvPicPr>
          <p:cNvPr id="19" name="Image 3" descr="/home/claude/work/assets/ic_forklif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7900" y="3406140"/>
            <a:ext cx="502920" cy="502920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5349240" y="4251960"/>
            <a:ext cx="1920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Погрузочная техника</a:t>
            </a:r>
            <a:endParaRPr lang="en-US" sz="1250" dirty="0"/>
          </a:p>
        </p:txBody>
      </p:sp>
      <p:sp>
        <p:nvSpPr>
          <p:cNvPr id="21" name="Text 15"/>
          <p:cNvSpPr/>
          <p:nvPr/>
        </p:nvSpPr>
        <p:spPr>
          <a:xfrm>
            <a:off x="5394960" y="4800600"/>
            <a:ext cx="18288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Вилочные погрузчики, манипуляторы, штабелёры</a:t>
            </a:r>
            <a:endParaRPr lang="en-US" sz="1100" dirty="0"/>
          </a:p>
        </p:txBody>
      </p:sp>
      <p:sp>
        <p:nvSpPr>
          <p:cNvPr id="22" name="Shape 16"/>
          <p:cNvSpPr/>
          <p:nvPr/>
        </p:nvSpPr>
        <p:spPr>
          <a:xfrm>
            <a:off x="7543800" y="2971800"/>
            <a:ext cx="2194560" cy="260604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23" name="Shape 17"/>
          <p:cNvSpPr/>
          <p:nvPr/>
        </p:nvSpPr>
        <p:spPr>
          <a:xfrm>
            <a:off x="8183880" y="3200400"/>
            <a:ext cx="914400" cy="914400"/>
          </a:xfrm>
          <a:prstGeom prst="ellipse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pic>
        <p:nvPicPr>
          <p:cNvPr id="24" name="Image 4" descr="/home/claude/work/assets/ic_truc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9620" y="3406140"/>
            <a:ext cx="502920" cy="502920"/>
          </a:xfrm>
          <a:prstGeom prst="rect">
            <a:avLst/>
          </a:prstGeom>
        </p:spPr>
      </p:pic>
      <p:sp>
        <p:nvSpPr>
          <p:cNvPr id="25" name="Text 18"/>
          <p:cNvSpPr/>
          <p:nvPr/>
        </p:nvSpPr>
        <p:spPr>
          <a:xfrm>
            <a:off x="7680960" y="4251960"/>
            <a:ext cx="1920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Коммунальная техника</a:t>
            </a:r>
            <a:endParaRPr lang="en-US" sz="1250" dirty="0"/>
          </a:p>
        </p:txBody>
      </p:sp>
      <p:sp>
        <p:nvSpPr>
          <p:cNvPr id="26" name="Text 19"/>
          <p:cNvSpPr/>
          <p:nvPr/>
        </p:nvSpPr>
        <p:spPr>
          <a:xfrm>
            <a:off x="7726680" y="4800600"/>
            <a:ext cx="18288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Уборочные машины, мусоровозы, спецтранспорт</a:t>
            </a:r>
            <a:endParaRPr lang="en-US" sz="1100" dirty="0"/>
          </a:p>
        </p:txBody>
      </p:sp>
      <p:sp>
        <p:nvSpPr>
          <p:cNvPr id="27" name="Shape 20"/>
          <p:cNvSpPr/>
          <p:nvPr/>
        </p:nvSpPr>
        <p:spPr>
          <a:xfrm>
            <a:off x="9875520" y="2971800"/>
            <a:ext cx="2194560" cy="2606040"/>
          </a:xfrm>
          <a:prstGeom prst="rect">
            <a:avLst/>
          </a:prstGeom>
          <a:solidFill>
            <a:srgbClr val="FFFFFF"/>
          </a:solidFill>
          <a:ln w="9525">
            <a:solidFill>
              <a:srgbClr val="D1D1D1"/>
            </a:solidFill>
            <a:prstDash val="solid"/>
          </a:ln>
        </p:spPr>
      </p:sp>
      <p:sp>
        <p:nvSpPr>
          <p:cNvPr id="28" name="Shape 21"/>
          <p:cNvSpPr/>
          <p:nvPr/>
        </p:nvSpPr>
        <p:spPr>
          <a:xfrm>
            <a:off x="10515600" y="3200400"/>
            <a:ext cx="914400" cy="914400"/>
          </a:xfrm>
          <a:prstGeom prst="ellipse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pic>
        <p:nvPicPr>
          <p:cNvPr id="29" name="Image 5" descr="/home/claude/work/assets/ic_industr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21340" y="3406140"/>
            <a:ext cx="502920" cy="502920"/>
          </a:xfrm>
          <a:prstGeom prst="rect">
            <a:avLst/>
          </a:prstGeom>
        </p:spPr>
      </p:pic>
      <p:sp>
        <p:nvSpPr>
          <p:cNvPr id="30" name="Text 22"/>
          <p:cNvSpPr/>
          <p:nvPr/>
        </p:nvSpPr>
        <p:spPr>
          <a:xfrm>
            <a:off x="10012680" y="4251960"/>
            <a:ext cx="1920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Промышленные установки</a:t>
            </a:r>
            <a:endParaRPr lang="en-US" sz="1250" dirty="0"/>
          </a:p>
        </p:txBody>
      </p:sp>
      <p:sp>
        <p:nvSpPr>
          <p:cNvPr id="31" name="Text 23"/>
          <p:cNvSpPr/>
          <p:nvPr/>
        </p:nvSpPr>
        <p:spPr>
          <a:xfrm>
            <a:off x="10058400" y="4800600"/>
            <a:ext cx="18288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Гидравлические прессы, подъёмные системы, станки</a:t>
            </a:r>
            <a:endParaRPr lang="en-US" sz="1100" dirty="0"/>
          </a:p>
        </p:txBody>
      </p:sp>
      <p:sp>
        <p:nvSpPr>
          <p:cNvPr id="32" name="Shape 24"/>
          <p:cNvSpPr/>
          <p:nvPr/>
        </p:nvSpPr>
        <p:spPr>
          <a:xfrm>
            <a:off x="548640" y="5760720"/>
            <a:ext cx="11064240" cy="502920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33" name="Text 25"/>
          <p:cNvSpPr/>
          <p:nvPr/>
        </p:nvSpPr>
        <p:spPr>
          <a:xfrm>
            <a:off x="685800" y="5760720"/>
            <a:ext cx="10835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Типовые задачи: привод гидроцилиндров и гидромоторов, рулевое управление, рабочее оборудование, вспомогательные системы.</a:t>
            </a:r>
            <a:endParaRPr lang="en-US" sz="1100" dirty="0"/>
          </a:p>
        </p:txBody>
      </p:sp>
      <p:sp>
        <p:nvSpPr>
          <p:cNvPr id="34" name="Text 26"/>
          <p:cNvSpPr/>
          <p:nvPr/>
        </p:nvSpPr>
        <p:spPr>
          <a:xfrm>
            <a:off x="11323015" y="6400800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08</a:t>
            </a:r>
            <a:endParaRPr lang="en-US" sz="900" dirty="0"/>
          </a:p>
        </p:txBody>
      </p:sp>
      <p:sp>
        <p:nvSpPr>
          <p:cNvPr id="35" name="Text 27"/>
          <p:cNvSpPr/>
          <p:nvPr/>
        </p:nvSpPr>
        <p:spPr>
          <a:xfrm>
            <a:off x="8991295" y="640080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kern="0" spc="3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ЦЕНТРСНАБ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СЕРИЯ GHD0</a:t>
            </a:r>
            <a:endParaRPr lang="en-US" sz="1000" dirty="0"/>
          </a:p>
        </p:txBody>
      </p:sp>
      <p:pic>
        <p:nvPicPr>
          <p:cNvPr id="3" name="Image 0" descr="/home/claude/work/assets/monog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3015" y="292608"/>
            <a:ext cx="59436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777240"/>
            <a:ext cx="10515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0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GHD0 — чугунная серия для максимальных нагрузок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548640" y="2240280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Прочная полностью чугунная конструкция для самых тяжёлых условий эксплуатации в сельхозтехнике и строительных машинах.</a:t>
            </a:r>
            <a:endParaRPr lang="en-US" sz="1300" dirty="0"/>
          </a:p>
        </p:txBody>
      </p:sp>
      <p:sp>
        <p:nvSpPr>
          <p:cNvPr id="7" name="Shape 4"/>
          <p:cNvSpPr/>
          <p:nvPr/>
        </p:nvSpPr>
        <p:spPr>
          <a:xfrm>
            <a:off x="548640" y="2971800"/>
            <a:ext cx="1828800" cy="1280160"/>
          </a:xfrm>
          <a:prstGeom prst="rect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48640" y="4187952"/>
            <a:ext cx="1828800" cy="64008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48640" y="3108960"/>
            <a:ext cx="1828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CB31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10–36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548640" y="361188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D1D1D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см³/об</a:t>
            </a:r>
            <a:endParaRPr lang="en-US" sz="1100" dirty="0"/>
          </a:p>
        </p:txBody>
      </p:sp>
      <p:sp>
        <p:nvSpPr>
          <p:cNvPr id="11" name="Text 8"/>
          <p:cNvSpPr/>
          <p:nvPr/>
        </p:nvSpPr>
        <p:spPr>
          <a:xfrm>
            <a:off x="640080" y="3886200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F8F5E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14 типоразмеров</a:t>
            </a:r>
            <a:endParaRPr lang="en-US" sz="950" dirty="0"/>
          </a:p>
        </p:txBody>
      </p:sp>
      <p:sp>
        <p:nvSpPr>
          <p:cNvPr id="12" name="Shape 9"/>
          <p:cNvSpPr/>
          <p:nvPr/>
        </p:nvSpPr>
        <p:spPr>
          <a:xfrm>
            <a:off x="2560320" y="2971800"/>
            <a:ext cx="1828800" cy="1280160"/>
          </a:xfrm>
          <a:prstGeom prst="rect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2560320" y="4187952"/>
            <a:ext cx="1828800" cy="64008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560320" y="3108960"/>
            <a:ext cx="1828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CB31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до 300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2560320" y="361188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D1D1D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бар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2651760" y="3886200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F8F5E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продолжительное</a:t>
            </a:r>
            <a:endParaRPr lang="en-US" sz="950" dirty="0"/>
          </a:p>
        </p:txBody>
      </p:sp>
      <p:sp>
        <p:nvSpPr>
          <p:cNvPr id="17" name="Shape 14"/>
          <p:cNvSpPr/>
          <p:nvPr/>
        </p:nvSpPr>
        <p:spPr>
          <a:xfrm>
            <a:off x="4572000" y="2971800"/>
            <a:ext cx="1828800" cy="1280160"/>
          </a:xfrm>
          <a:prstGeom prst="rect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4572000" y="4187952"/>
            <a:ext cx="1828800" cy="64008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4572000" y="3108960"/>
            <a:ext cx="1828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CB31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до 330</a:t>
            </a:r>
            <a:endParaRPr lang="en-US" sz="2200" dirty="0"/>
          </a:p>
        </p:txBody>
      </p:sp>
      <p:sp>
        <p:nvSpPr>
          <p:cNvPr id="20" name="Text 17"/>
          <p:cNvSpPr/>
          <p:nvPr/>
        </p:nvSpPr>
        <p:spPr>
          <a:xfrm>
            <a:off x="4572000" y="361188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D1D1D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бар</a:t>
            </a:r>
            <a:endParaRPr lang="en-US" sz="1100" dirty="0"/>
          </a:p>
        </p:txBody>
      </p:sp>
      <p:sp>
        <p:nvSpPr>
          <p:cNvPr id="21" name="Text 18"/>
          <p:cNvSpPr/>
          <p:nvPr/>
        </p:nvSpPr>
        <p:spPr>
          <a:xfrm>
            <a:off x="4663440" y="3886200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F8F5E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пиковое</a:t>
            </a:r>
            <a:endParaRPr lang="en-US" sz="950" dirty="0"/>
          </a:p>
        </p:txBody>
      </p:sp>
      <p:sp>
        <p:nvSpPr>
          <p:cNvPr id="22" name="Shape 19"/>
          <p:cNvSpPr/>
          <p:nvPr/>
        </p:nvSpPr>
        <p:spPr>
          <a:xfrm>
            <a:off x="6583680" y="2971800"/>
            <a:ext cx="1828800" cy="1280160"/>
          </a:xfrm>
          <a:prstGeom prst="rect">
            <a:avLst/>
          </a:prstGeom>
          <a:solidFill>
            <a:srgbClr val="390032"/>
          </a:solidFill>
          <a:ln w="12700">
            <a:solidFill>
              <a:srgbClr val="390032"/>
            </a:solidFill>
            <a:prstDash val="solid"/>
          </a:ln>
        </p:spPr>
      </p:sp>
      <p:sp>
        <p:nvSpPr>
          <p:cNvPr id="23" name="Shape 20"/>
          <p:cNvSpPr/>
          <p:nvPr/>
        </p:nvSpPr>
        <p:spPr>
          <a:xfrm>
            <a:off x="6583680" y="4187952"/>
            <a:ext cx="1828800" cy="64008"/>
          </a:xfrm>
          <a:prstGeom prst="rect">
            <a:avLst/>
          </a:prstGeom>
          <a:solidFill>
            <a:srgbClr val="FCB316"/>
          </a:solidFill>
          <a:ln w="12700">
            <a:solidFill>
              <a:srgbClr val="FCB316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6583680" y="3108960"/>
            <a:ext cx="1828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CB31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3400</a:t>
            </a:r>
            <a:endParaRPr lang="en-US" sz="2200" dirty="0"/>
          </a:p>
        </p:txBody>
      </p:sp>
      <p:sp>
        <p:nvSpPr>
          <p:cNvPr id="25" name="Text 22"/>
          <p:cNvSpPr/>
          <p:nvPr/>
        </p:nvSpPr>
        <p:spPr>
          <a:xfrm>
            <a:off x="6583680" y="361188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D1D1D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об/мин</a:t>
            </a:r>
            <a:endParaRPr lang="en-US" sz="1100" dirty="0"/>
          </a:p>
        </p:txBody>
      </p:sp>
      <p:sp>
        <p:nvSpPr>
          <p:cNvPr id="26" name="Text 23"/>
          <p:cNvSpPr/>
          <p:nvPr/>
        </p:nvSpPr>
        <p:spPr>
          <a:xfrm>
            <a:off x="6675120" y="3886200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F8F5E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макс. скорость</a:t>
            </a:r>
            <a:endParaRPr lang="en-US" sz="950" dirty="0"/>
          </a:p>
        </p:txBody>
      </p:sp>
      <p:sp>
        <p:nvSpPr>
          <p:cNvPr id="27" name="Text 24"/>
          <p:cNvSpPr/>
          <p:nvPr/>
        </p:nvSpPr>
        <p:spPr>
          <a:xfrm>
            <a:off x="548640" y="443484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390032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Конструкция</a:t>
            </a:r>
            <a:endParaRPr lang="en-US" sz="1600" dirty="0"/>
          </a:p>
        </p:txBody>
      </p:sp>
      <p:sp>
        <p:nvSpPr>
          <p:cNvPr id="28" name="Text 25"/>
          <p:cNvSpPr/>
          <p:nvPr/>
        </p:nvSpPr>
        <p:spPr>
          <a:xfrm>
            <a:off x="548640" y="4846320"/>
            <a:ext cx="676656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spcAft>
                <a:spcPts val="300"/>
              </a:spcAft>
              <a:buSzPct val="100000"/>
              <a:buFont typeface="Wingdings" pitchFamily="2" charset="2"/>
              <a:buChar char="§"/>
            </a:pPr>
            <a:r>
              <a:rPr lang="en-US" sz="12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Полностью чугунная </a:t>
            </a:r>
            <a:r>
              <a:rPr lang="en-US" sz="1200" dirty="0" err="1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трёхчастная</a:t>
            </a:r>
            <a:r>
              <a:rPr lang="en-US" sz="12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структура: фланец-корпус-крышка</a:t>
            </a:r>
            <a:endParaRPr lang="en-US" sz="1200" dirty="0"/>
          </a:p>
          <a:p>
            <a:pPr marL="171450" indent="-171450">
              <a:spcAft>
                <a:spcPts val="300"/>
              </a:spcAft>
              <a:buSzPct val="100000"/>
              <a:buFont typeface="Wingdings" pitchFamily="2" charset="2"/>
              <a:buChar char="§"/>
            </a:pPr>
            <a:r>
              <a:rPr lang="en-US" sz="12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Шестерни из стали сверхвысокой прочности с оптимизированным профилем</a:t>
            </a:r>
            <a:endParaRPr lang="en-US" sz="1200" dirty="0"/>
          </a:p>
          <a:p>
            <a:pPr marL="171450" indent="-171450">
              <a:spcAft>
                <a:spcPts val="300"/>
              </a:spcAft>
              <a:buSzPct val="100000"/>
              <a:buFont typeface="Wingdings" pitchFamily="2" charset="2"/>
              <a:buChar char="§"/>
            </a:pPr>
            <a:r>
              <a:rPr lang="en-US" sz="12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Алюминиевые прижимные пластины с осевым уравновешиванием</a:t>
            </a:r>
            <a:endParaRPr lang="en-US" sz="1200" dirty="0"/>
          </a:p>
          <a:p>
            <a:pPr marL="171450" indent="-171450">
              <a:spcAft>
                <a:spcPts val="300"/>
              </a:spcAft>
              <a:buSzPct val="100000"/>
              <a:buFont typeface="Wingdings" pitchFamily="2" charset="2"/>
              <a:buChar char="§"/>
            </a:pPr>
            <a:r>
              <a:rPr lang="en-US" sz="12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Запрессованные подшипниковые втулки во фланце и крышке</a:t>
            </a:r>
            <a:endParaRPr lang="en-US" sz="1200" dirty="0"/>
          </a:p>
          <a:p>
            <a:pPr marL="171450" indent="-171450">
              <a:spcAft>
                <a:spcPts val="300"/>
              </a:spcAft>
              <a:buSzPct val="100000"/>
              <a:buFont typeface="Wingdings" pitchFamily="2" charset="2"/>
              <a:buChar char="§"/>
            </a:pPr>
            <a:r>
              <a:rPr lang="en-US" sz="1200" dirty="0">
                <a:solidFill>
                  <a:srgbClr val="1F1F1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Опционально — исполнение с передним подшипником под повышенные нагрузки</a:t>
            </a:r>
            <a:endParaRPr lang="en-US" sz="1200" dirty="0"/>
          </a:p>
        </p:txBody>
      </p:sp>
      <p:sp>
        <p:nvSpPr>
          <p:cNvPr id="32" name="Text 28"/>
          <p:cNvSpPr/>
          <p:nvPr/>
        </p:nvSpPr>
        <p:spPr>
          <a:xfrm>
            <a:off x="11323015" y="6400800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09</a:t>
            </a:r>
            <a:endParaRPr lang="en-US" sz="900" dirty="0"/>
          </a:p>
        </p:txBody>
      </p:sp>
      <p:sp>
        <p:nvSpPr>
          <p:cNvPr id="33" name="Text 29"/>
          <p:cNvSpPr/>
          <p:nvPr/>
        </p:nvSpPr>
        <p:spPr>
          <a:xfrm>
            <a:off x="8991295" y="640080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kern="0" spc="300" dirty="0">
                <a:solidFill>
                  <a:srgbClr val="70707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ЦЕНТРСНАБ</a:t>
            </a:r>
            <a:endParaRPr lang="en-US" sz="900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C37FF5D-AE77-BD4E-9860-81D826666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359" y="3493007"/>
            <a:ext cx="3176093" cy="27225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1445</Words>
  <Application>Microsoft Macintosh PowerPoint</Application>
  <PresentationFormat>Широкоэкранный</PresentationFormat>
  <Paragraphs>287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Consolas</vt:lpstr>
      <vt:lpstr>Montserrat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Шестерённые насосы Jihostroj — ЦЕНТРСНАБ</dc:title>
  <dc:subject>PptxGenJS Presentation</dc:subject>
  <dc:creator>ЦЕНТРСНАБ</dc:creator>
  <cp:lastModifiedBy>Office</cp:lastModifiedBy>
  <cp:revision>21</cp:revision>
  <dcterms:created xsi:type="dcterms:W3CDTF">2026-05-14T03:58:25Z</dcterms:created>
  <dcterms:modified xsi:type="dcterms:W3CDTF">2026-05-21T09:31:23Z</dcterms:modified>
</cp:coreProperties>
</file>